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1" r:id="rId2"/>
    <p:sldId id="322" r:id="rId3"/>
    <p:sldId id="320" r:id="rId4"/>
    <p:sldId id="312" r:id="rId5"/>
    <p:sldId id="323" r:id="rId6"/>
    <p:sldId id="313" r:id="rId7"/>
    <p:sldId id="324" r:id="rId8"/>
    <p:sldId id="325" r:id="rId9"/>
    <p:sldId id="326" r:id="rId10"/>
    <p:sldId id="327" r:id="rId11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B9F50-8A24-4E8F-8518-4E9D05034733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04B9C-C91C-4775-A256-2076253C7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443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6211D-A139-4082-B428-E9E9F64C2025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581B7-730F-4AAE-BF6A-9F2B1C3B0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4327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81B7-730F-4AAE-BF6A-9F2B1C3B0FA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589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81B7-730F-4AAE-BF6A-9F2B1C3B0FA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58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81B7-730F-4AAE-BF6A-9F2B1C3B0FA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589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81B7-730F-4AAE-BF6A-9F2B1C3B0FA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589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81B7-730F-4AAE-BF6A-9F2B1C3B0FA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589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81B7-730F-4AAE-BF6A-9F2B1C3B0FA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910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7D416-5F8B-48DE-8356-6F1C47D0E8DC}" type="datetimeFigureOut">
              <a:rPr lang="ko-KR" altLang="en-US" smtClean="0"/>
              <a:t>2017-12-26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543D-97A8-4AB7-8647-B7533B160E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185402" y="1102092"/>
            <a:ext cx="8776812" cy="576064"/>
            <a:chOff x="422622" y="2204864"/>
            <a:chExt cx="8233890" cy="576064"/>
          </a:xfrm>
        </p:grpSpPr>
        <p:cxnSp>
          <p:nvCxnSpPr>
            <p:cNvPr id="11" name="직선 연결선 10"/>
            <p:cNvCxnSpPr/>
            <p:nvPr/>
          </p:nvCxnSpPr>
          <p:spPr>
            <a:xfrm>
              <a:off x="422622" y="2204864"/>
              <a:ext cx="0" cy="576000"/>
            </a:xfrm>
            <a:prstGeom prst="line">
              <a:avLst/>
            </a:prstGeom>
            <a:ln w="63500">
              <a:solidFill>
                <a:srgbClr val="F4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부제목 2"/>
            <p:cNvSpPr txBox="1">
              <a:spLocks/>
            </p:cNvSpPr>
            <p:nvPr/>
          </p:nvSpPr>
          <p:spPr>
            <a:xfrm>
              <a:off x="450973" y="2204864"/>
              <a:ext cx="8188968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ko-KR" sz="2800" b="1" dirty="0" smtClean="0">
                  <a:solidFill>
                    <a:schemeClr val="tx1"/>
                  </a:solidFill>
                  <a:latin typeface="+mn-ea"/>
                </a:rPr>
                <a:t>0.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+mn-ea"/>
                </a:rPr>
                <a:t> 신청접수페이지 찾기 </a:t>
              </a:r>
              <a:r>
                <a:rPr lang="ko-KR" altLang="en-US" sz="2800" b="1" dirty="0">
                  <a:solidFill>
                    <a:schemeClr val="tx1"/>
                  </a:solidFill>
                  <a:latin typeface="+mn-ea"/>
                </a:rPr>
                <a:t>①</a:t>
              </a:r>
              <a:endParaRPr lang="ko-KR" altLang="en-US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endParaRPr>
            </a:p>
          </p:txBody>
        </p:sp>
        <p:cxnSp>
          <p:nvCxnSpPr>
            <p:cNvPr id="14" name="직선 연결선 13"/>
            <p:cNvCxnSpPr/>
            <p:nvPr/>
          </p:nvCxnSpPr>
          <p:spPr>
            <a:xfrm>
              <a:off x="8656512" y="2204864"/>
              <a:ext cx="0" cy="576000"/>
            </a:xfrm>
            <a:prstGeom prst="line">
              <a:avLst/>
            </a:prstGeom>
            <a:ln w="63500">
              <a:solidFill>
                <a:srgbClr val="F4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 descr="C:\Users\서교02\Desktop\2016\홍보\로고_서울문화재단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191869"/>
            <a:ext cx="1771895" cy="36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그룹 8"/>
          <p:cNvGrpSpPr>
            <a:grpSpLocks/>
          </p:cNvGrpSpPr>
          <p:nvPr/>
        </p:nvGrpSpPr>
        <p:grpSpPr bwMode="auto">
          <a:xfrm>
            <a:off x="3203848" y="190469"/>
            <a:ext cx="5940151" cy="588400"/>
            <a:chOff x="3931219" y="190743"/>
            <a:chExt cx="5229152" cy="692696"/>
          </a:xfrm>
        </p:grpSpPr>
        <p:sp>
          <p:nvSpPr>
            <p:cNvPr id="16" name="직사각형 15"/>
            <p:cNvSpPr/>
            <p:nvPr/>
          </p:nvSpPr>
          <p:spPr>
            <a:xfrm>
              <a:off x="3931219" y="190743"/>
              <a:ext cx="5229152" cy="69269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31220" y="244472"/>
              <a:ext cx="5225097" cy="543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2018 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민간 창작공간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(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작업실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,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연습실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) 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운영지원</a:t>
              </a:r>
              <a:endParaRPr kumimoji="0" lang="ko-KR" altLang="en-US" sz="2400" b="1" spc="-150" dirty="0">
                <a:solidFill>
                  <a:schemeClr val="bg1"/>
                </a:solidFill>
                <a:latin typeface="+mn-ea"/>
              </a:endParaRP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02" y="1708988"/>
            <a:ext cx="8776812" cy="457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7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_x169505664" descr="EMB000033c472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500" y="47475"/>
            <a:ext cx="639579" cy="3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116658"/>
              </p:ext>
            </p:extLst>
          </p:nvPr>
        </p:nvGraphicFramePr>
        <p:xfrm>
          <a:off x="6156176" y="18147"/>
          <a:ext cx="3267352" cy="386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7352"/>
              </a:tblGrid>
              <a:tr h="3863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2018</a:t>
                      </a:r>
                      <a:r>
                        <a:rPr lang="ko-KR" altLang="en-US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년도 민간창작공간운영 지원사업</a:t>
                      </a:r>
                      <a:endParaRPr lang="ko-KR" altLang="en-US" sz="1100" b="1" dirty="0">
                        <a:latin typeface="08서울남산체 L" panose="02020603020101020101" pitchFamily="18" charset="-127"/>
                        <a:ea typeface="08서울남산체 L" panose="0202060302010102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196467"/>
              </p:ext>
            </p:extLst>
          </p:nvPr>
        </p:nvGraphicFramePr>
        <p:xfrm>
          <a:off x="179512" y="205982"/>
          <a:ext cx="4680520" cy="558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849"/>
                <a:gridCol w="4243671"/>
              </a:tblGrid>
              <a:tr h="55872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향후 예술창작 활동계획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66796"/>
              </p:ext>
            </p:extLst>
          </p:nvPr>
        </p:nvGraphicFramePr>
        <p:xfrm>
          <a:off x="179512" y="908720"/>
          <a:ext cx="8560777" cy="1008112"/>
        </p:xfrm>
        <a:graphic>
          <a:graphicData uri="http://schemas.openxmlformats.org/drawingml/2006/table">
            <a:tbl>
              <a:tblPr/>
              <a:tblGrid>
                <a:gridCol w="8560777"/>
              </a:tblGrid>
              <a:tr h="1008112">
                <a:tc>
                  <a:txBody>
                    <a:bodyPr/>
                    <a:lstStyle/>
                    <a:p>
                      <a:pPr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+mn-ea"/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창작공간 공동 사용 및 운영 예술가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(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단체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)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창작활동계획을 자유롭게</a:t>
                      </a:r>
                      <a:r>
                        <a:rPr lang="ko-KR" altLang="en-US" sz="1200" b="1" baseline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작성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필요 시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페이지 추가 가능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 총 </a:t>
                      </a:r>
                      <a:r>
                        <a:rPr lang="en-US" altLang="ko-KR" sz="12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페이지 이내 작성 </a:t>
                      </a:r>
                      <a:endParaRPr lang="ko-KR" altLang="en-US" sz="1200" b="1" u="none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23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185402" y="1102092"/>
            <a:ext cx="8776812" cy="576064"/>
            <a:chOff x="422622" y="2204864"/>
            <a:chExt cx="8233890" cy="576064"/>
          </a:xfrm>
        </p:grpSpPr>
        <p:cxnSp>
          <p:nvCxnSpPr>
            <p:cNvPr id="11" name="직선 연결선 10"/>
            <p:cNvCxnSpPr/>
            <p:nvPr/>
          </p:nvCxnSpPr>
          <p:spPr>
            <a:xfrm>
              <a:off x="422622" y="2204864"/>
              <a:ext cx="0" cy="576000"/>
            </a:xfrm>
            <a:prstGeom prst="line">
              <a:avLst/>
            </a:prstGeom>
            <a:ln w="63500">
              <a:solidFill>
                <a:srgbClr val="F4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부제목 2"/>
            <p:cNvSpPr txBox="1">
              <a:spLocks/>
            </p:cNvSpPr>
            <p:nvPr/>
          </p:nvSpPr>
          <p:spPr>
            <a:xfrm>
              <a:off x="450973" y="2204864"/>
              <a:ext cx="8188968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ko-KR" sz="2800" b="1" dirty="0" smtClean="0">
                  <a:solidFill>
                    <a:schemeClr val="tx1"/>
                  </a:solidFill>
                  <a:latin typeface="+mn-ea"/>
                </a:rPr>
                <a:t>0.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+mn-ea"/>
                </a:rPr>
                <a:t> 신청접수페이지 찾기 ②</a:t>
              </a:r>
              <a:endParaRPr lang="ko-KR" altLang="en-US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endParaRPr>
            </a:p>
          </p:txBody>
        </p:sp>
        <p:cxnSp>
          <p:nvCxnSpPr>
            <p:cNvPr id="14" name="직선 연결선 13"/>
            <p:cNvCxnSpPr/>
            <p:nvPr/>
          </p:nvCxnSpPr>
          <p:spPr>
            <a:xfrm>
              <a:off x="8656512" y="2204864"/>
              <a:ext cx="0" cy="576000"/>
            </a:xfrm>
            <a:prstGeom prst="line">
              <a:avLst/>
            </a:prstGeom>
            <a:ln w="63500">
              <a:solidFill>
                <a:srgbClr val="F4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 descr="C:\Users\서교02\Desktop\2016\홍보\로고_서울문화재단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191869"/>
            <a:ext cx="1771895" cy="36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그룹 8"/>
          <p:cNvGrpSpPr>
            <a:grpSpLocks/>
          </p:cNvGrpSpPr>
          <p:nvPr/>
        </p:nvGrpSpPr>
        <p:grpSpPr bwMode="auto">
          <a:xfrm>
            <a:off x="3203848" y="190469"/>
            <a:ext cx="5940151" cy="588400"/>
            <a:chOff x="3931219" y="190743"/>
            <a:chExt cx="5229152" cy="692696"/>
          </a:xfrm>
        </p:grpSpPr>
        <p:sp>
          <p:nvSpPr>
            <p:cNvPr id="16" name="직사각형 15"/>
            <p:cNvSpPr/>
            <p:nvPr/>
          </p:nvSpPr>
          <p:spPr>
            <a:xfrm>
              <a:off x="3931219" y="190743"/>
              <a:ext cx="5229152" cy="69269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31220" y="244472"/>
              <a:ext cx="5225097" cy="543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2018 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민간 창작공간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(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작업실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,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연습실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) 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운영지원</a:t>
              </a:r>
              <a:endParaRPr kumimoji="0" lang="ko-KR" altLang="en-US" sz="2400" b="1" spc="-150" dirty="0">
                <a:solidFill>
                  <a:schemeClr val="bg1"/>
                </a:solidFill>
                <a:latin typeface="+mn-ea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44" y="1772816"/>
            <a:ext cx="8811606" cy="488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2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450973" y="980728"/>
            <a:ext cx="8233890" cy="576064"/>
            <a:chOff x="422622" y="2204864"/>
            <a:chExt cx="8233890" cy="576064"/>
          </a:xfrm>
        </p:grpSpPr>
        <p:cxnSp>
          <p:nvCxnSpPr>
            <p:cNvPr id="11" name="직선 연결선 10"/>
            <p:cNvCxnSpPr/>
            <p:nvPr/>
          </p:nvCxnSpPr>
          <p:spPr>
            <a:xfrm>
              <a:off x="422622" y="2204864"/>
              <a:ext cx="0" cy="576000"/>
            </a:xfrm>
            <a:prstGeom prst="line">
              <a:avLst/>
            </a:prstGeom>
            <a:ln w="63500">
              <a:solidFill>
                <a:srgbClr val="F4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부제목 2"/>
            <p:cNvSpPr txBox="1">
              <a:spLocks/>
            </p:cNvSpPr>
            <p:nvPr/>
          </p:nvSpPr>
          <p:spPr>
            <a:xfrm>
              <a:off x="450973" y="2204864"/>
              <a:ext cx="8188968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ko-KR" sz="2800" b="1" dirty="0" smtClean="0">
                  <a:solidFill>
                    <a:schemeClr val="tx1"/>
                  </a:solidFill>
                  <a:latin typeface="+mn-ea"/>
                </a:rPr>
                <a:t>0.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+mn-ea"/>
                </a:rPr>
                <a:t> 회원가입 </a:t>
              </a:r>
              <a:r>
                <a:rPr lang="ko-KR" altLang="en-US" sz="2800" b="1" dirty="0">
                  <a:solidFill>
                    <a:schemeClr val="tx1"/>
                  </a:solidFill>
                  <a:latin typeface="+mn-ea"/>
                </a:rPr>
                <a:t>▶ 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+mn-ea"/>
                </a:rPr>
                <a:t>정보입력▶ 지원신청서  업로드</a:t>
              </a:r>
              <a:endParaRPr lang="ko-KR" altLang="en-US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endParaRPr>
            </a:p>
          </p:txBody>
        </p:sp>
        <p:cxnSp>
          <p:nvCxnSpPr>
            <p:cNvPr id="14" name="직선 연결선 13"/>
            <p:cNvCxnSpPr/>
            <p:nvPr/>
          </p:nvCxnSpPr>
          <p:spPr>
            <a:xfrm>
              <a:off x="8656512" y="2204864"/>
              <a:ext cx="0" cy="576000"/>
            </a:xfrm>
            <a:prstGeom prst="line">
              <a:avLst/>
            </a:prstGeom>
            <a:ln w="63500">
              <a:solidFill>
                <a:srgbClr val="F4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 descr="C:\Users\서교02\Desktop\2016\홍보\로고_서울문화재단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191869"/>
            <a:ext cx="1771895" cy="36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82" y="1823513"/>
            <a:ext cx="7952051" cy="448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그룹 8"/>
          <p:cNvGrpSpPr>
            <a:grpSpLocks/>
          </p:cNvGrpSpPr>
          <p:nvPr/>
        </p:nvGrpSpPr>
        <p:grpSpPr bwMode="auto">
          <a:xfrm>
            <a:off x="3203848" y="190469"/>
            <a:ext cx="5940151" cy="588400"/>
            <a:chOff x="3931219" y="190743"/>
            <a:chExt cx="5229152" cy="692696"/>
          </a:xfrm>
        </p:grpSpPr>
        <p:sp>
          <p:nvSpPr>
            <p:cNvPr id="15" name="직사각형 14"/>
            <p:cNvSpPr/>
            <p:nvPr/>
          </p:nvSpPr>
          <p:spPr>
            <a:xfrm>
              <a:off x="3931219" y="190743"/>
              <a:ext cx="5229152" cy="69269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31220" y="244472"/>
              <a:ext cx="5225097" cy="543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2018 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민간 창작공간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(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작업실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,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연습실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) 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운영지원</a:t>
              </a:r>
              <a:endParaRPr kumimoji="0" lang="ko-KR" altLang="en-US" sz="2400" b="1" spc="-150" dirty="0">
                <a:solidFill>
                  <a:schemeClr val="bg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05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450973" y="980728"/>
            <a:ext cx="8233890" cy="576064"/>
            <a:chOff x="422622" y="2204864"/>
            <a:chExt cx="8233890" cy="576064"/>
          </a:xfrm>
        </p:grpSpPr>
        <p:cxnSp>
          <p:nvCxnSpPr>
            <p:cNvPr id="11" name="직선 연결선 10"/>
            <p:cNvCxnSpPr/>
            <p:nvPr/>
          </p:nvCxnSpPr>
          <p:spPr>
            <a:xfrm>
              <a:off x="422622" y="2204864"/>
              <a:ext cx="0" cy="576000"/>
            </a:xfrm>
            <a:prstGeom prst="line">
              <a:avLst/>
            </a:prstGeom>
            <a:ln w="63500">
              <a:solidFill>
                <a:srgbClr val="F4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부제목 2"/>
            <p:cNvSpPr txBox="1">
              <a:spLocks/>
            </p:cNvSpPr>
            <p:nvPr/>
          </p:nvSpPr>
          <p:spPr>
            <a:xfrm>
              <a:off x="450973" y="2204864"/>
              <a:ext cx="8188968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ko-KR" sz="2800" b="1" dirty="0" smtClean="0">
                  <a:solidFill>
                    <a:schemeClr val="tx1"/>
                  </a:solidFill>
                  <a:latin typeface="+mn-ea"/>
                </a:rPr>
                <a:t>0.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+mn-ea"/>
                </a:rPr>
                <a:t> 작성요령</a:t>
              </a:r>
              <a:endParaRPr lang="ko-KR" altLang="en-US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endParaRPr>
            </a:p>
          </p:txBody>
        </p:sp>
        <p:cxnSp>
          <p:nvCxnSpPr>
            <p:cNvPr id="14" name="직선 연결선 13"/>
            <p:cNvCxnSpPr/>
            <p:nvPr/>
          </p:nvCxnSpPr>
          <p:spPr>
            <a:xfrm>
              <a:off x="8656512" y="2204864"/>
              <a:ext cx="0" cy="576000"/>
            </a:xfrm>
            <a:prstGeom prst="line">
              <a:avLst/>
            </a:prstGeom>
            <a:ln w="63500">
              <a:solidFill>
                <a:srgbClr val="F4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50974" y="1916832"/>
            <a:ext cx="8217318" cy="4016484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+mn-ea"/>
              </a:rPr>
              <a:t>◎제출 </a:t>
            </a:r>
            <a:r>
              <a:rPr lang="ko-KR" altLang="en-US" sz="4000" b="1" dirty="0">
                <a:solidFill>
                  <a:srgbClr val="FF0000"/>
                </a:solidFill>
                <a:latin typeface="+mn-ea"/>
              </a:rPr>
              <a:t>시</a:t>
            </a:r>
            <a:r>
              <a:rPr lang="en-US" altLang="ko-KR" sz="4000" b="1" dirty="0">
                <a:solidFill>
                  <a:srgbClr val="FF0000"/>
                </a:solidFill>
                <a:latin typeface="+mn-ea"/>
              </a:rPr>
              <a:t>,</a:t>
            </a:r>
            <a:r>
              <a:rPr lang="ko-KR" altLang="en-US" sz="4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sz="4000" b="1" dirty="0" smtClean="0">
                <a:solidFill>
                  <a:srgbClr val="FF0000"/>
                </a:solidFill>
                <a:latin typeface="+mn-ea"/>
              </a:rPr>
              <a:t>본 페이지까지 삭제 후     </a:t>
            </a:r>
            <a:endParaRPr lang="en-US" altLang="ko-KR" sz="40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4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4000" b="1" dirty="0" smtClean="0">
                <a:solidFill>
                  <a:srgbClr val="FF0000"/>
                </a:solidFill>
                <a:latin typeface="+mn-ea"/>
              </a:rPr>
              <a:t>   PDF</a:t>
            </a:r>
            <a:r>
              <a:rPr lang="ko-KR" altLang="en-US" sz="4000" b="1" dirty="0" smtClean="0">
                <a:solidFill>
                  <a:srgbClr val="FF0000"/>
                </a:solidFill>
                <a:latin typeface="+mn-ea"/>
              </a:rPr>
              <a:t>변환 필수 </a:t>
            </a:r>
            <a:endParaRPr lang="en-US" altLang="ko-KR" sz="4000" b="1" dirty="0">
              <a:solidFill>
                <a:srgbClr val="0070C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제출 시 </a:t>
            </a:r>
            <a:r>
              <a:rPr lang="en-US" altLang="ko-KR" b="1" u="sng" dirty="0" smtClean="0">
                <a:solidFill>
                  <a:srgbClr val="0070C0"/>
                </a:solidFill>
                <a:latin typeface="+mn-ea"/>
              </a:rPr>
              <a:t>PDF </a:t>
            </a:r>
            <a:r>
              <a:rPr lang="ko-KR" altLang="en-US" b="1" u="sng" dirty="0" smtClean="0">
                <a:solidFill>
                  <a:srgbClr val="0070C0"/>
                </a:solidFill>
                <a:latin typeface="+mn-ea"/>
              </a:rPr>
              <a:t>형식으로 변환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하여 제출</a:t>
            </a:r>
            <a:endParaRPr lang="en-US" altLang="ko-KR" b="1" dirty="0" smtClean="0">
              <a:solidFill>
                <a:srgbClr val="0070C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총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b="1" dirty="0">
                <a:solidFill>
                  <a:srgbClr val="0070C0"/>
                </a:solidFill>
                <a:latin typeface="+mn-ea"/>
              </a:rPr>
              <a:t>파일용량은 </a:t>
            </a:r>
            <a:r>
              <a:rPr lang="en-US" altLang="ko-KR" b="1" u="sng" dirty="0" smtClean="0">
                <a:solidFill>
                  <a:srgbClr val="0070C0"/>
                </a:solidFill>
                <a:latin typeface="+mn-ea"/>
              </a:rPr>
              <a:t>40MB </a:t>
            </a:r>
            <a:r>
              <a:rPr lang="ko-KR" altLang="en-US" b="1" u="sng" dirty="0">
                <a:solidFill>
                  <a:srgbClr val="0070C0"/>
                </a:solidFill>
                <a:latin typeface="+mn-ea"/>
              </a:rPr>
              <a:t>이내 </a:t>
            </a:r>
            <a:r>
              <a:rPr lang="ko-KR" altLang="en-US" b="1" u="sng" dirty="0" smtClean="0">
                <a:solidFill>
                  <a:srgbClr val="0070C0"/>
                </a:solidFill>
                <a:latin typeface="+mn-ea"/>
              </a:rPr>
              <a:t>준수</a:t>
            </a:r>
            <a:r>
              <a:rPr lang="en-US" altLang="ko-KR" b="1" u="sng" dirty="0" smtClean="0">
                <a:solidFill>
                  <a:srgbClr val="0070C0"/>
                </a:solidFill>
                <a:latin typeface="+mn-ea"/>
              </a:rPr>
              <a:t>(20</a:t>
            </a:r>
            <a:r>
              <a:rPr lang="ko-KR" altLang="en-US" b="1" u="sng" dirty="0" smtClean="0">
                <a:solidFill>
                  <a:srgbClr val="0070C0"/>
                </a:solidFill>
                <a:latin typeface="+mn-ea"/>
              </a:rPr>
              <a:t>페이지 </a:t>
            </a:r>
            <a:r>
              <a:rPr lang="ko-KR" altLang="en-US" b="1" u="sng" dirty="0" smtClean="0">
                <a:solidFill>
                  <a:srgbClr val="0070C0"/>
                </a:solidFill>
                <a:latin typeface="+mn-ea"/>
              </a:rPr>
              <a:t>이내 작성</a:t>
            </a:r>
            <a:r>
              <a:rPr lang="en-US" altLang="ko-KR" b="1" u="sng" dirty="0" smtClean="0">
                <a:solidFill>
                  <a:srgbClr val="0070C0"/>
                </a:solidFill>
                <a:latin typeface="+mn-ea"/>
              </a:rPr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바탕화면 변경 금지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애니메이션효과 사용 금지</a:t>
            </a:r>
            <a:endParaRPr lang="en-US" altLang="ko-KR" b="1" dirty="0">
              <a:solidFill>
                <a:srgbClr val="0070C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작성 후</a:t>
            </a:r>
            <a:r>
              <a:rPr lang="en-US" altLang="ko-KR" b="1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서울문화재단 홈페이지 내 민간창작공간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작업실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연습실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) 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운영지원 사업 신청접수</a:t>
            </a:r>
            <a:r>
              <a:rPr lang="en-US" altLang="ko-KR" b="1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시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 [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첨부파일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] 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항목에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업로드 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b="1" dirty="0" smtClean="0">
                <a:solidFill>
                  <a:srgbClr val="0070C0"/>
                </a:solidFill>
                <a:latin typeface="+mn-ea"/>
              </a:rPr>
              <a:t>다음 슬라이드 참조</a:t>
            </a:r>
            <a:r>
              <a:rPr lang="en-US" altLang="ko-KR" b="1" dirty="0" smtClean="0">
                <a:solidFill>
                  <a:srgbClr val="0070C0"/>
                </a:solidFill>
                <a:latin typeface="+mn-ea"/>
              </a:rPr>
              <a:t>)</a:t>
            </a:r>
          </a:p>
        </p:txBody>
      </p:sp>
      <p:grpSp>
        <p:nvGrpSpPr>
          <p:cNvPr id="15" name="그룹 8"/>
          <p:cNvGrpSpPr>
            <a:grpSpLocks/>
          </p:cNvGrpSpPr>
          <p:nvPr/>
        </p:nvGrpSpPr>
        <p:grpSpPr bwMode="auto">
          <a:xfrm>
            <a:off x="3203848" y="190469"/>
            <a:ext cx="5940151" cy="588400"/>
            <a:chOff x="3931219" y="190743"/>
            <a:chExt cx="5229152" cy="692696"/>
          </a:xfrm>
        </p:grpSpPr>
        <p:sp>
          <p:nvSpPr>
            <p:cNvPr id="16" name="직사각형 15"/>
            <p:cNvSpPr/>
            <p:nvPr/>
          </p:nvSpPr>
          <p:spPr>
            <a:xfrm>
              <a:off x="3931219" y="190743"/>
              <a:ext cx="5229152" cy="69269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31220" y="244472"/>
              <a:ext cx="5225097" cy="543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2018 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민간 창작공간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(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작업실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,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연습실</a:t>
              </a:r>
              <a:r>
                <a:rPr kumimoji="0" lang="en-US" altLang="ko-KR" sz="2400" b="1" spc="-150" dirty="0" smtClean="0">
                  <a:solidFill>
                    <a:schemeClr val="bg1"/>
                  </a:solidFill>
                  <a:latin typeface="+mn-ea"/>
                </a:rPr>
                <a:t>) </a:t>
              </a:r>
              <a:r>
                <a:rPr kumimoji="0" lang="ko-KR" altLang="en-US" sz="2400" b="1" spc="-150" dirty="0" smtClean="0">
                  <a:solidFill>
                    <a:schemeClr val="bg1"/>
                  </a:solidFill>
                  <a:latin typeface="+mn-ea"/>
                </a:rPr>
                <a:t>운영지원</a:t>
              </a:r>
              <a:endParaRPr kumimoji="0" lang="ko-KR" altLang="en-US" sz="2400" b="1" spc="-150" dirty="0">
                <a:solidFill>
                  <a:schemeClr val="bg1"/>
                </a:solidFill>
                <a:latin typeface="+mn-ea"/>
              </a:endParaRPr>
            </a:p>
          </p:txBody>
        </p:sp>
      </p:grpSp>
      <p:pic>
        <p:nvPicPr>
          <p:cNvPr id="20" name="Picture 2" descr="C:\Users\서교02\Desktop\2016\홍보\로고_서울문화재단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191869"/>
            <a:ext cx="1771895" cy="36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5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18580"/>
              </p:ext>
            </p:extLst>
          </p:nvPr>
        </p:nvGraphicFramePr>
        <p:xfrm>
          <a:off x="683568" y="1052736"/>
          <a:ext cx="8064896" cy="3330894"/>
        </p:xfrm>
        <a:graphic>
          <a:graphicData uri="http://schemas.openxmlformats.org/drawingml/2006/table">
            <a:tbl>
              <a:tblPr/>
              <a:tblGrid>
                <a:gridCol w="1152128"/>
                <a:gridCol w="6912768"/>
              </a:tblGrid>
              <a:tr h="33308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</a:t>
                      </a:r>
                      <a:r>
                        <a:rPr lang="ko-KR" altLang="en-US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년도</a:t>
                      </a:r>
                      <a:r>
                        <a:rPr lang="en-US" altLang="ko-KR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민간창작공간</a:t>
                      </a:r>
                      <a:r>
                        <a:rPr lang="en-US" altLang="ko-KR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작업실</a:t>
                      </a:r>
                      <a:r>
                        <a:rPr lang="en-US" altLang="ko-KR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연습실</a:t>
                      </a:r>
                      <a:r>
                        <a:rPr lang="en-US" altLang="ko-KR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운영지원사업</a:t>
                      </a:r>
                      <a:endParaRPr lang="ko-KR" altLang="en-US" sz="2800" b="1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</a:t>
                      </a:r>
                      <a:r>
                        <a:rPr lang="ko-KR" altLang="en-US" sz="2800" b="1" kern="0" spc="-5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2800" b="1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신청서</a:t>
                      </a:r>
                      <a:endParaRPr lang="ko-KR" altLang="en-US" sz="2800" b="1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7" marR="17907" marT="17907" marB="1790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3" name="_x169505664" descr="EMB000033c472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48665"/>
            <a:ext cx="8540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055860"/>
              </p:ext>
            </p:extLst>
          </p:nvPr>
        </p:nvGraphicFramePr>
        <p:xfrm>
          <a:off x="2699792" y="5085184"/>
          <a:ext cx="50405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189"/>
                <a:gridCol w="3518371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i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공간유형 </a:t>
                      </a:r>
                      <a:endParaRPr lang="ko-KR" altLang="en-US" i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□ 작업실           □ 연습실</a:t>
                      </a:r>
                      <a:endParaRPr lang="ko-KR" altLang="en-US" b="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신청인명</a:t>
                      </a:r>
                      <a:endParaRPr lang="ko-KR" altLang="en-US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_x169505664" descr="EMB000033c472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500" y="47475"/>
            <a:ext cx="639579" cy="3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10601"/>
              </p:ext>
            </p:extLst>
          </p:nvPr>
        </p:nvGraphicFramePr>
        <p:xfrm>
          <a:off x="6156176" y="18147"/>
          <a:ext cx="3267352" cy="386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7352"/>
              </a:tblGrid>
              <a:tr h="3863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2018</a:t>
                      </a:r>
                      <a:r>
                        <a:rPr lang="ko-KR" altLang="en-US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년도 민간창작공간운영 지원사업</a:t>
                      </a:r>
                      <a:endParaRPr lang="ko-KR" altLang="en-US" sz="1100" b="1" dirty="0">
                        <a:latin typeface="08서울남산체 L" panose="02020603020101020101" pitchFamily="18" charset="-127"/>
                        <a:ea typeface="08서울남산체 L" panose="0202060302010102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592699"/>
              </p:ext>
            </p:extLst>
          </p:nvPr>
        </p:nvGraphicFramePr>
        <p:xfrm>
          <a:off x="179512" y="205982"/>
          <a:ext cx="2376264" cy="566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/>
                <a:gridCol w="1872208"/>
              </a:tblGrid>
              <a:tr h="5660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공간개요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25815"/>
              </p:ext>
            </p:extLst>
          </p:nvPr>
        </p:nvGraphicFramePr>
        <p:xfrm>
          <a:off x="179512" y="836712"/>
          <a:ext cx="8712968" cy="5661659"/>
        </p:xfrm>
        <a:graphic>
          <a:graphicData uri="http://schemas.openxmlformats.org/drawingml/2006/table">
            <a:tbl>
              <a:tblPr/>
              <a:tblGrid>
                <a:gridCol w="1656184"/>
                <a:gridCol w="1048389"/>
                <a:gridCol w="1399883"/>
                <a:gridCol w="1800200"/>
                <a:gridCol w="2808312"/>
              </a:tblGrid>
              <a:tr h="432048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4470" algn="l"/>
                          <a:tab pos="236855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</a:tabLs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공간명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marR="25400" indent="0" algn="ctr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4470" algn="l"/>
                          <a:tab pos="236855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</a:tabLst>
                      </a:pPr>
                      <a:r>
                        <a:rPr lang="en-US" altLang="ko-KR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200" b="1" i="1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공동사용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ko-KR" altLang="en-US" sz="1200" b="1" dirty="0" smtClean="0"/>
                        <a:t>예술인수</a:t>
                      </a:r>
                      <a:endParaRPr lang="ko-KR" altLang="en-US" sz="1200" b="1" dirty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</a:t>
                      </a:r>
                      <a:r>
                        <a:rPr lang="en-US" altLang="ko-KR" i="1" baseline="0" dirty="0" smtClean="0">
                          <a:solidFill>
                            <a:srgbClr val="0000FF"/>
                          </a:solidFill>
                        </a:rPr>
                        <a:t>       </a:t>
                      </a:r>
                      <a:r>
                        <a:rPr lang="en-US" altLang="ko-KR" sz="1200" b="1" dirty="0" smtClean="0"/>
                        <a:t> </a:t>
                      </a:r>
                      <a:r>
                        <a:rPr lang="ko-KR" altLang="en-US" sz="1200" b="1" dirty="0" smtClean="0"/>
                        <a:t>명</a:t>
                      </a:r>
                      <a:endParaRPr lang="ko-KR" altLang="en-US" sz="1200" b="1" dirty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318">
                <a:tc rowSpan="2"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 주소</a:t>
                      </a: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신 주소</a:t>
                      </a: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en-US" altLang="ko-KR" sz="1000" b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ko-KR" altLang="en-US" sz="10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예시</a:t>
                      </a:r>
                      <a:r>
                        <a:rPr lang="en-US" altLang="ko-KR" sz="10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0" i="1" dirty="0" smtClean="0">
                          <a:solidFill>
                            <a:srgbClr val="0000FF"/>
                          </a:solidFill>
                        </a:rPr>
                        <a:t>서울시 동대문구 청계천로 </a:t>
                      </a:r>
                      <a:r>
                        <a:rPr lang="en-US" altLang="ko-KR" sz="1000" b="0" i="1" dirty="0" smtClean="0">
                          <a:solidFill>
                            <a:srgbClr val="0000FF"/>
                          </a:solidFill>
                        </a:rPr>
                        <a:t>517 </a:t>
                      </a:r>
                      <a:r>
                        <a:rPr lang="ko-KR" altLang="en-US" sz="1000" b="0" i="1" dirty="0" smtClean="0">
                          <a:solidFill>
                            <a:srgbClr val="0000FF"/>
                          </a:solidFill>
                        </a:rPr>
                        <a:t>서울문화재단청사 </a:t>
                      </a:r>
                      <a:r>
                        <a:rPr lang="en-US" altLang="ko-KR" sz="1000" b="0" i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ko-KR" altLang="en-US" sz="1000" b="0" i="1" dirty="0" smtClean="0">
                          <a:solidFill>
                            <a:srgbClr val="0000FF"/>
                          </a:solidFill>
                        </a:rPr>
                        <a:t>층  </a:t>
                      </a:r>
                      <a:r>
                        <a:rPr lang="en-US" altLang="ko-KR" sz="1000" b="0" i="0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ko-KR" altLang="en-US" sz="1000" b="0" i="0" dirty="0" smtClean="0">
                          <a:solidFill>
                            <a:srgbClr val="0000FF"/>
                          </a:solidFill>
                        </a:rPr>
                        <a:t>건물명</a:t>
                      </a:r>
                      <a:r>
                        <a:rPr lang="en-US" altLang="ko-KR" sz="1000" b="0" i="0" dirty="0" smtClean="0">
                          <a:solidFill>
                            <a:srgbClr val="0000FF"/>
                          </a:solidFill>
                        </a:rPr>
                        <a:t>, </a:t>
                      </a:r>
                      <a:r>
                        <a:rPr lang="ko-KR" altLang="en-US" sz="1000" b="0" i="0" dirty="0" smtClean="0">
                          <a:solidFill>
                            <a:srgbClr val="0000FF"/>
                          </a:solidFill>
                        </a:rPr>
                        <a:t>층수까지 상세히 기재</a:t>
                      </a:r>
                      <a:r>
                        <a:rPr lang="en-US" altLang="ko-KR" sz="1000" b="0" i="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r>
                        <a:rPr lang="ko-KR" altLang="en-US" sz="1000" b="0" i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ko-KR" altLang="en-US" sz="1000" b="0" i="0" dirty="0">
                        <a:solidFill>
                          <a:srgbClr val="0000FF"/>
                        </a:solidFill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43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marR="254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주소</a:t>
                      </a: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ko-KR" altLang="en-US" sz="10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예시</a:t>
                      </a:r>
                      <a:r>
                        <a:rPr lang="en-US" altLang="ko-KR" sz="10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0" i="1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서울시 </a:t>
                      </a:r>
                      <a:r>
                        <a:rPr lang="ko-KR" altLang="en-US" sz="1000" b="0" i="1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동대문구용두동</a:t>
                      </a:r>
                      <a:r>
                        <a:rPr lang="en-US" altLang="ko-KR" sz="1000" b="0" i="1" kern="12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255-67</a:t>
                      </a:r>
                      <a:r>
                        <a:rPr lang="ko-KR" altLang="en-US" sz="1000" b="0" i="1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서울문화재단청사 </a:t>
                      </a:r>
                      <a:r>
                        <a:rPr lang="en-US" altLang="ko-KR" sz="1000" b="0" i="1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000" b="0" i="1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층 </a:t>
                      </a:r>
                      <a:r>
                        <a:rPr lang="en-US" altLang="ko-KR" sz="1000" b="0" i="0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건물명</a:t>
                      </a:r>
                      <a:r>
                        <a:rPr lang="en-US" altLang="ko-KR" sz="1000" b="0" i="0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층수까지 상세히 기재</a:t>
                      </a:r>
                      <a:r>
                        <a:rPr lang="en-US" altLang="ko-KR" sz="1000" b="0" i="0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0" i="0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60">
                <a:tc rowSpan="3"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신청인명 </a:t>
                      </a:r>
                      <a:endParaRPr lang="en-US" altLang="ko-KR" sz="1200" b="1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25400" marR="2540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</a:t>
                      </a:r>
                      <a:r>
                        <a:rPr lang="ko-KR" altLang="en-US" sz="900" b="1" u="sng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임대차계약서상 임차인명과 반드시</a:t>
                      </a:r>
                      <a:r>
                        <a:rPr lang="ko-KR" altLang="en-US" sz="900" b="1" u="sng" kern="0" spc="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1" u="sng" kern="0" spc="0" dirty="0" err="1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동일해야함</a:t>
                      </a:r>
                      <a:r>
                        <a:rPr lang="en-US" altLang="ko-KR" sz="900" b="1" u="sng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</a:p>
                    <a:p>
                      <a:pPr marL="25400" marR="2540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단체의 경우 대표자명</a:t>
                      </a:r>
                      <a:r>
                        <a:rPr lang="en-US" altLang="ko-KR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단체명</a:t>
                      </a:r>
                      <a:r>
                        <a:rPr lang="en-US" altLang="ko-KR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기재 </a:t>
                      </a:r>
                      <a:endParaRPr lang="en-US" altLang="ko-KR" sz="900" b="0" kern="0" spc="-10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25400" marR="2540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단체대표자와 임차인이 다를 경우</a:t>
                      </a:r>
                      <a:endParaRPr lang="en-US" altLang="ko-KR" sz="900" b="0" kern="0" spc="-10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25400" marR="2540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: </a:t>
                      </a:r>
                      <a:r>
                        <a:rPr lang="ko-KR" altLang="en-US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임차인</a:t>
                      </a:r>
                      <a:r>
                        <a:rPr lang="en-US" altLang="ko-KR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단체명</a:t>
                      </a:r>
                      <a:r>
                        <a:rPr lang="en-US" altLang="ko-KR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대표자명</a:t>
                      </a:r>
                      <a:r>
                        <a:rPr lang="en-US" altLang="ko-KR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순으로 기재</a:t>
                      </a:r>
                      <a:r>
                        <a:rPr lang="ko-KR" altLang="en-US" sz="105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5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5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050" b="0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주민번호 앞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자리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사업자등록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고유번호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b="1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이동전화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219">
                <a:tc vMerge="1"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25400" marR="254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 주소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835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임차료 </a:t>
                      </a:r>
                      <a:endParaRPr lang="en-US" altLang="ko-KR" sz="1200" b="1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marR="254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  </a:t>
                      </a:r>
                      <a:r>
                        <a:rPr lang="ko-KR" altLang="en-US" sz="1200" b="1" i="0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endParaRPr lang="ko-KR" altLang="en-US" sz="1200" b="0" i="1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marR="254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4470" algn="l"/>
                          <a:tab pos="236855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</a:tabLs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보증금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</a:t>
                      </a:r>
                      <a:r>
                        <a:rPr lang="ko-KR" altLang="en-US" sz="1200" b="1" i="0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endParaRPr lang="ko-KR" altLang="en-US" sz="1200" dirty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953"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부가세 </a:t>
                      </a: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marR="2540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  </a:t>
                      </a:r>
                      <a:r>
                        <a:rPr lang="ko-KR" altLang="en-US" sz="1200" b="1" i="0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endParaRPr lang="ko-KR" altLang="en-US" sz="1200" b="1" kern="0" spc="-16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marR="254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4470" algn="l"/>
                          <a:tab pos="236855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</a:tabLs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관리비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</a:t>
                      </a:r>
                      <a:r>
                        <a:rPr lang="ko-KR" altLang="en-US" sz="1200" b="1" i="0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endParaRPr kumimoji="0" lang="ko-KR" altLang="en-US" sz="1200" b="1" i="0" u="none" strike="noStrike" kern="0" cap="none" spc="-16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914"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/>
                        <a:t>부가세 월 임차료 포함여부</a:t>
                      </a: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marR="2540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포함        □ 불포함 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5400" marR="2540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4470" algn="l"/>
                          <a:tab pos="236855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</a:tabLst>
                        <a:defRPr/>
                      </a:pPr>
                      <a:r>
                        <a:rPr lang="ko-KR" altLang="en-US" sz="1100" b="1" dirty="0" smtClean="0"/>
                        <a:t>관리비 월 임차료 포함여부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5400" marR="2540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0" cap="none" spc="-16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□ 포함        □ 불포함 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914"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-</a:t>
                      </a:r>
                      <a:r>
                        <a:rPr lang="ko-KR" altLang="en-US" sz="1000" b="1" dirty="0" smtClean="0"/>
                        <a:t>불포함일경우별도납부여부</a:t>
                      </a: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marR="2540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□납부     □납부</a:t>
                      </a: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1699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임차공간 총 면적 </a:t>
                      </a: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marR="25400" indent="0" algn="just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kern="0" spc="-16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lang="ko-KR" altLang="en-US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계약서상 면적</a:t>
                      </a:r>
                      <a:r>
                        <a:rPr lang="en-US" altLang="ko-KR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kern="0" spc="-160" dirty="0" err="1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제곱미터</a:t>
                      </a:r>
                      <a:r>
                        <a:rPr lang="en-US" altLang="ko-KR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기재</a:t>
                      </a:r>
                      <a:r>
                        <a:rPr lang="en-US" altLang="ko-KR" sz="1200" b="0" kern="0" spc="-16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㎡</a:t>
                      </a:r>
                      <a:r>
                        <a:rPr lang="ko-KR" altLang="en-US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lang="ko-KR" altLang="en-US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창작공간 실제 면적</a:t>
                      </a:r>
                      <a:endParaRPr lang="ko-KR" altLang="en-US" sz="1200" b="1" dirty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 </a:t>
                      </a:r>
                      <a:r>
                        <a:rPr lang="ko-KR" altLang="en-US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</a:t>
                      </a:r>
                      <a:r>
                        <a:rPr lang="ko-KR" altLang="en-US" sz="1200" b="0" kern="0" spc="-160" baseline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면적 기재</a:t>
                      </a:r>
                      <a:r>
                        <a:rPr lang="en-US" altLang="ko-KR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kern="0" spc="-160" dirty="0" err="1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제곱미터</a:t>
                      </a:r>
                      <a:r>
                        <a:rPr lang="en-US" altLang="ko-KR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b="0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0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㎡</a:t>
                      </a:r>
                      <a:r>
                        <a:rPr lang="ko-KR" altLang="en-US" sz="1200" b="0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endParaRPr lang="ko-KR" altLang="en-US" sz="1200" dirty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699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임차공간용도</a:t>
                      </a: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상가        □ 주택 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임차료 지급 분에 대한 </a:t>
                      </a:r>
                      <a:endParaRPr lang="en-US" altLang="ko-K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세금계산서 발행여부</a:t>
                      </a:r>
                      <a:endParaRPr lang="ko-KR" alt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가능       □ 불가능  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172"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창작활동장르 </a:t>
                      </a:r>
                      <a:r>
                        <a:rPr lang="en-US" altLang="ko-KR" sz="800" b="1" kern="0" spc="-1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</a:t>
                      </a:r>
                      <a:r>
                        <a:rPr lang="ko-KR" altLang="en-US" sz="800" b="0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복수선택가능</a:t>
                      </a:r>
                      <a:endParaRPr lang="ko-KR" altLang="en-US" sz="800" b="1" kern="0" spc="-15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5400" marR="25400" indent="0" algn="ctr" defTabSz="914400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</a:t>
                      </a:r>
                      <a:r>
                        <a:rPr lang="ko-KR" altLang="en-US" sz="1200" b="1" kern="0" spc="-1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시각예술  </a:t>
                      </a:r>
                      <a:r>
                        <a:rPr lang="ko-KR" altLang="en-US" sz="12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</a:t>
                      </a:r>
                      <a:r>
                        <a:rPr lang="ko-KR" altLang="en-US" sz="1200" b="1" kern="0" spc="-1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다원예술  </a:t>
                      </a:r>
                      <a:r>
                        <a:rPr lang="ko-KR" altLang="en-US" sz="12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</a:t>
                      </a:r>
                      <a:r>
                        <a:rPr lang="ko-KR" altLang="en-US" sz="1200" b="1" kern="0" spc="-1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연극  </a:t>
                      </a:r>
                      <a:r>
                        <a:rPr lang="ko-KR" altLang="en-US" sz="12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무용 </a:t>
                      </a:r>
                      <a:r>
                        <a:rPr lang="ko-KR" altLang="en-US" sz="1200" b="1" kern="0" spc="-1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□ </a:t>
                      </a:r>
                      <a:r>
                        <a:rPr lang="ko-KR" altLang="en-US" sz="12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음악 </a:t>
                      </a:r>
                      <a:r>
                        <a:rPr lang="ko-KR" altLang="en-US" sz="1200" b="1" kern="0" spc="-1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□ 전통예술   □ 기타 </a:t>
                      </a:r>
                      <a:r>
                        <a:rPr lang="en-US" altLang="ko-KR" sz="1200" b="1" kern="0" spc="-1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</a:t>
                      </a:r>
                      <a:endParaRPr lang="ko-KR" altLang="en-US" sz="1050" b="1" kern="0" spc="-15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0183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 임차 계약 체결일</a:t>
                      </a: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4470" algn="l"/>
                          <a:tab pos="236855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</a:tabLst>
                      </a:pPr>
                      <a:r>
                        <a:rPr lang="ko-KR" altLang="en-US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           월           일 </a:t>
                      </a: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sz="1200" b="1" dirty="0" smtClean="0"/>
                        <a:t>임차 계약기간 </a:t>
                      </a:r>
                      <a:endParaRPr lang="en-US" altLang="ko-KR" sz="1200" b="1" dirty="0" smtClean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5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000" b="0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최초계약체결 이후 신규 계약서 작성 없이 구두합의로 계약갱신을 해온 경우 최초계약일로부터 현재까지 기간 기재</a:t>
                      </a:r>
                      <a:endParaRPr lang="ko-KR" altLang="en-US" sz="1000" dirty="0" smtClean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 임차 계약 종료일</a:t>
                      </a: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4470" algn="l"/>
                          <a:tab pos="236855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</a:tabLst>
                        <a:defRPr/>
                      </a:pPr>
                      <a:r>
                        <a:rPr lang="ko-KR" altLang="en-US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           월           일 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계약관련 특이</a:t>
                      </a:r>
                      <a:r>
                        <a:rPr lang="en-US" altLang="ko-KR" sz="1200" b="1" dirty="0" smtClean="0"/>
                        <a:t>/</a:t>
                      </a:r>
                      <a:r>
                        <a:rPr lang="ko-KR" altLang="en-US" sz="1200" b="1" dirty="0" smtClean="0"/>
                        <a:t>참고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ko-KR" altLang="en-US" sz="1200" b="1" dirty="0" smtClean="0"/>
                        <a:t>사항</a:t>
                      </a:r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1891" marR="1891" marT="1891" marB="1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1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_x169505664" descr="EMB000033c472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500" y="47475"/>
            <a:ext cx="639579" cy="3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0673"/>
              </p:ext>
            </p:extLst>
          </p:nvPr>
        </p:nvGraphicFramePr>
        <p:xfrm>
          <a:off x="6156176" y="18147"/>
          <a:ext cx="3267352" cy="386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7352"/>
              </a:tblGrid>
              <a:tr h="3863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2018</a:t>
                      </a:r>
                      <a:r>
                        <a:rPr lang="ko-KR" altLang="en-US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년도 민간창작공간운영 지원사업</a:t>
                      </a:r>
                      <a:endParaRPr lang="ko-KR" altLang="en-US" sz="1100" b="1" dirty="0">
                        <a:latin typeface="08서울남산체 L" panose="02020603020101020101" pitchFamily="18" charset="-127"/>
                        <a:ea typeface="08서울남산체 L" panose="0202060302010102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490331"/>
              </p:ext>
            </p:extLst>
          </p:nvPr>
        </p:nvGraphicFramePr>
        <p:xfrm>
          <a:off x="179512" y="205982"/>
          <a:ext cx="2376264" cy="566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/>
                <a:gridCol w="1872208"/>
              </a:tblGrid>
              <a:tr h="5660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공간현황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574127"/>
              </p:ext>
            </p:extLst>
          </p:nvPr>
        </p:nvGraphicFramePr>
        <p:xfrm>
          <a:off x="179512" y="908720"/>
          <a:ext cx="8560777" cy="1101062"/>
        </p:xfrm>
        <a:graphic>
          <a:graphicData uri="http://schemas.openxmlformats.org/drawingml/2006/table">
            <a:tbl>
              <a:tblPr/>
              <a:tblGrid>
                <a:gridCol w="8560777"/>
              </a:tblGrid>
              <a:tr h="100811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▶현재 공동사용 현황을 반영한 공간 도면 첨부 </a:t>
                      </a:r>
                      <a:r>
                        <a:rPr lang="en-US" altLang="ko-KR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(※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도면파일이 없을 경우</a:t>
                      </a:r>
                      <a:r>
                        <a:rPr lang="en-US" altLang="ko-KR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간단한 도식으로 직접 작성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첨부가능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en-US" altLang="ko-KR" sz="1200" b="1" u="none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▶공간 내부 및 외부사진을 각 </a:t>
                      </a:r>
                      <a:r>
                        <a:rPr lang="en-US" altLang="ko-KR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 이상 첨부 </a:t>
                      </a:r>
                      <a:r>
                        <a:rPr lang="en-US" altLang="ko-KR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(※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 별 설명 첨부 필수</a:t>
                      </a:r>
                      <a:r>
                        <a:rPr lang="en-US" altLang="ko-KR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en-US" altLang="ko-KR" sz="1200" b="1" u="none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▶공간사용현황 파악에 용이한 추가 사진 첨부 및 관련 설명 자유롭게 작성</a:t>
                      </a:r>
                      <a:endParaRPr lang="en-US" altLang="ko-KR" sz="1200" b="1" u="none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▶총 </a:t>
                      </a:r>
                      <a:r>
                        <a:rPr lang="en-US" altLang="ko-KR" sz="12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3-5</a:t>
                      </a:r>
                      <a:r>
                        <a:rPr lang="ko-KR" altLang="en-US" sz="12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페이지 이내 작성 </a:t>
                      </a:r>
                      <a:endParaRPr lang="ko-KR" altLang="en-US" sz="1200" b="1" u="none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7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_x169505664" descr="EMB000033c472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500" y="47475"/>
            <a:ext cx="639579" cy="3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598393"/>
              </p:ext>
            </p:extLst>
          </p:nvPr>
        </p:nvGraphicFramePr>
        <p:xfrm>
          <a:off x="6156176" y="18147"/>
          <a:ext cx="3267352" cy="386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7352"/>
              </a:tblGrid>
              <a:tr h="3863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2018</a:t>
                      </a:r>
                      <a:r>
                        <a:rPr lang="ko-KR" altLang="en-US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년도 민간창작공간운영 지원사업</a:t>
                      </a:r>
                      <a:endParaRPr lang="ko-KR" altLang="en-US" sz="1100" b="1" dirty="0">
                        <a:latin typeface="08서울남산체 L" panose="02020603020101020101" pitchFamily="18" charset="-127"/>
                        <a:ea typeface="08서울남산체 L" panose="0202060302010102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37963"/>
              </p:ext>
            </p:extLst>
          </p:nvPr>
        </p:nvGraphicFramePr>
        <p:xfrm>
          <a:off x="179512" y="205982"/>
          <a:ext cx="4392488" cy="566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/>
                <a:gridCol w="3888432"/>
              </a:tblGrid>
              <a:tr h="5660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공동 사용 예술가 정보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80383"/>
              </p:ext>
            </p:extLst>
          </p:nvPr>
        </p:nvGraphicFramePr>
        <p:xfrm>
          <a:off x="179512" y="908720"/>
          <a:ext cx="8560777" cy="1101062"/>
        </p:xfrm>
        <a:graphic>
          <a:graphicData uri="http://schemas.openxmlformats.org/drawingml/2006/table">
            <a:tbl>
              <a:tblPr/>
              <a:tblGrid>
                <a:gridCol w="8560777"/>
              </a:tblGrid>
              <a:tr h="100811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</a:t>
                      </a:r>
                      <a:r>
                        <a:rPr lang="ko-KR" altLang="en-US" sz="1200" b="1" u="sng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현재 창작공간 공동사용 예술가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이름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주요활동장르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공간사용기간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거주지 주소 기재</a:t>
                      </a:r>
                      <a:endParaRPr lang="en-US" altLang="ko-KR" sz="1200" b="1" u="none" baseline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</a:t>
                      </a:r>
                      <a:r>
                        <a:rPr lang="en-US" altLang="ko-KR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 문화예술 단체가 운영 및 사용하는 창작공간의 경우</a:t>
                      </a:r>
                      <a:r>
                        <a:rPr lang="en-US" altLang="ko-KR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구성원 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역할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공간사용기간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거주지 주소 기재 </a:t>
                      </a:r>
                      <a:endParaRPr lang="en-US" altLang="ko-KR" sz="1200" b="1" u="none" baseline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2</a:t>
                      </a:r>
                      <a:r>
                        <a:rPr lang="ko-KR" altLang="en-US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 이상 문화예술 단체가 공동 운영 및 사용하는 경우</a:t>
                      </a:r>
                      <a:r>
                        <a:rPr lang="en-US" altLang="ko-KR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 별 주요구성원 </a:t>
                      </a:r>
                      <a:r>
                        <a:rPr lang="en-US" altLang="ko-KR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 이상 이름</a:t>
                      </a:r>
                      <a:r>
                        <a:rPr lang="en-US" altLang="ko-KR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역할</a:t>
                      </a:r>
                      <a:r>
                        <a:rPr lang="en-US" altLang="ko-KR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공간사용기간</a:t>
                      </a:r>
                      <a:r>
                        <a:rPr lang="en-US" altLang="ko-KR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  <a:r>
                        <a:rPr lang="en-US" altLang="ko-KR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5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거주지 기재</a:t>
                      </a:r>
                      <a:endParaRPr lang="en-US" altLang="ko-KR" sz="1050" b="1" u="none" baseline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▶필요 시 칸 추가 가능</a:t>
                      </a:r>
                      <a:endParaRPr lang="en-US" altLang="ko-KR" sz="1200" b="1" u="none" baseline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692784"/>
              </p:ext>
            </p:extLst>
          </p:nvPr>
        </p:nvGraphicFramePr>
        <p:xfrm>
          <a:off x="179511" y="1988840"/>
          <a:ext cx="8560779" cy="4464495"/>
        </p:xfrm>
        <a:graphic>
          <a:graphicData uri="http://schemas.openxmlformats.org/drawingml/2006/table">
            <a:tbl>
              <a:tblPr/>
              <a:tblGrid>
                <a:gridCol w="1217105"/>
                <a:gridCol w="1024931"/>
                <a:gridCol w="1430373"/>
                <a:gridCol w="1820849"/>
                <a:gridCol w="945126"/>
                <a:gridCol w="2122395"/>
              </a:tblGrid>
              <a:tr h="427288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활동장르</a:t>
                      </a: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창작공간 입주시기 </a:t>
                      </a: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공간 사용 일정</a:t>
                      </a: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6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6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거주지 </a:t>
                      </a:r>
                      <a:r>
                        <a:rPr lang="ko-KR" altLang="en-US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주소</a:t>
                      </a:r>
                      <a:endParaRPr lang="en-US" altLang="ko-KR" sz="1200" b="1" kern="0" spc="-16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25400" marR="254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단체의 경우 총인원기입</a:t>
                      </a:r>
                      <a:r>
                        <a:rPr lang="en-US" altLang="ko-KR" sz="1200" b="1" kern="0" spc="-16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예시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홍길동</a:t>
                      </a:r>
                      <a:endParaRPr lang="ko-KR" altLang="en-US" sz="1200" b="0" i="1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시각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b="0" i="1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  <a:endParaRPr lang="ko-KR" altLang="en-US" sz="1200" b="0" i="1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 </a:t>
                      </a: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사용</a:t>
                      </a:r>
                      <a:endParaRPr lang="ko-KR" altLang="en-US" sz="1200" b="0" i="1" kern="0" spc="-16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010-1234-5678</a:t>
                      </a:r>
                      <a:endParaRPr lang="ko-KR" altLang="en-US" sz="1200" b="0" i="1" kern="0" spc="-16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서울시 종로구 </a:t>
                      </a: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</a:t>
                      </a: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 </a:t>
                      </a: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123</a:t>
                      </a:r>
                      <a:endParaRPr lang="ko-KR" altLang="en-US" sz="1200" b="0" i="1" kern="0" spc="-16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07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예시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연극단체</a:t>
                      </a:r>
                      <a:endParaRPr lang="ko-KR" altLang="en-US" sz="1200" b="0" i="1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연극</a:t>
                      </a:r>
                      <a:endParaRPr lang="ko-KR" altLang="en-US" sz="1200" b="0" i="1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endParaRPr lang="en-US" altLang="ko-KR" sz="1200" b="0" i="1" kern="0" spc="-10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 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사용</a:t>
                      </a: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02-123-4567</a:t>
                      </a:r>
                      <a:endParaRPr lang="ko-KR" altLang="en-US" sz="1200" b="0" i="1" kern="0" spc="-16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endParaRPr lang="ko-KR" altLang="en-US" sz="1200" b="0" i="1" kern="0" spc="-16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00" dirty="0" err="1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ㄴ</a:t>
                      </a:r>
                      <a:r>
                        <a:rPr lang="ko-KR" altLang="en-US" sz="1200" b="0" i="1" kern="0" spc="-100" baseline="0" dirty="0" err="1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황만근</a:t>
                      </a:r>
                      <a:endParaRPr lang="ko-KR" altLang="en-US" sz="1200" b="0" i="1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배우</a:t>
                      </a:r>
                      <a:endParaRPr lang="ko-KR" altLang="en-US" sz="1200" b="0" i="1" kern="0" spc="-1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  <a:endParaRPr lang="en-US" altLang="ko-KR" sz="1200" b="0" i="1" kern="0" spc="-10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endParaRPr lang="ko-KR" altLang="en-US" sz="1200" b="0" i="1" kern="0" spc="-16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020-2345-6543</a:t>
                      </a:r>
                      <a:endParaRPr lang="ko-KR" altLang="en-US" sz="1200" b="0" i="1" kern="0" spc="-16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서울시  성북구 </a:t>
                      </a: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</a:t>
                      </a: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 </a:t>
                      </a:r>
                      <a:endParaRPr lang="ko-KR" altLang="en-US" sz="1200" b="0" i="1" kern="0" spc="-16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1" kern="0" spc="-100" dirty="0" err="1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ㄴ차범근</a:t>
                      </a:r>
                      <a:endParaRPr lang="ko-KR" altLang="en-US" sz="1200" b="0" i="1" kern="0" spc="-10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연출</a:t>
                      </a:r>
                      <a:endParaRPr lang="ko-KR" altLang="en-US" sz="1200" b="0" i="1" kern="0" spc="-10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  <a:endParaRPr lang="en-US" altLang="ko-KR" sz="1200" b="0" i="1" kern="0" spc="-10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endParaRPr lang="ko-KR" altLang="en-US" sz="1200" b="0" i="1" kern="0" spc="-16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020-2345-6543</a:t>
                      </a:r>
                      <a:endParaRPr lang="ko-KR" altLang="en-US" sz="1200" b="0" i="1" kern="0" spc="-16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서울시  성동구 </a:t>
                      </a: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</a:t>
                      </a: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 </a:t>
                      </a: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예시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무용단체</a:t>
                      </a: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무용</a:t>
                      </a: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200" b="0" i="1" kern="0" spc="-10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3~6</a:t>
                      </a: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 사용 </a:t>
                      </a: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010-1212-1212</a:t>
                      </a:r>
                      <a:endParaRPr lang="ko-KR" altLang="en-US" sz="1200" b="0" i="1" kern="0" spc="-16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200" b="0" i="1" kern="0" spc="-16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i="1" kern="0" spc="-10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-16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156" marR="16156" marT="16156" marB="16156" anchor="ctr">
                    <a:lnL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6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_x169505664" descr="EMB000033c472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500" y="47475"/>
            <a:ext cx="639579" cy="3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088796"/>
              </p:ext>
            </p:extLst>
          </p:nvPr>
        </p:nvGraphicFramePr>
        <p:xfrm>
          <a:off x="6156176" y="18147"/>
          <a:ext cx="3267352" cy="386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7352"/>
              </a:tblGrid>
              <a:tr h="3863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2018</a:t>
                      </a:r>
                      <a:r>
                        <a:rPr lang="ko-KR" altLang="en-US" sz="1100" b="1" dirty="0" smtClean="0">
                          <a:latin typeface="08서울남산체 L" panose="02020603020101020101" pitchFamily="18" charset="-127"/>
                          <a:ea typeface="08서울남산체 L" panose="02020603020101020101" pitchFamily="18" charset="-127"/>
                        </a:rPr>
                        <a:t>년도 민간창작공간운영 지원사업</a:t>
                      </a:r>
                      <a:endParaRPr lang="ko-KR" altLang="en-US" sz="1100" b="1" dirty="0">
                        <a:latin typeface="08서울남산체 L" panose="02020603020101020101" pitchFamily="18" charset="-127"/>
                        <a:ea typeface="08서울남산체 L" panose="0202060302010102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777850"/>
              </p:ext>
            </p:extLst>
          </p:nvPr>
        </p:nvGraphicFramePr>
        <p:xfrm>
          <a:off x="179512" y="205982"/>
          <a:ext cx="3024336" cy="558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  <a:gridCol w="2592288"/>
              </a:tblGrid>
              <a:tr h="55872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창작활동 이력</a:t>
                      </a:r>
                      <a:endParaRPr lang="ko-KR" altLang="en-US" sz="2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046994"/>
              </p:ext>
            </p:extLst>
          </p:nvPr>
        </p:nvGraphicFramePr>
        <p:xfrm>
          <a:off x="179512" y="895724"/>
          <a:ext cx="8560777" cy="826742"/>
        </p:xfrm>
        <a:graphic>
          <a:graphicData uri="http://schemas.openxmlformats.org/drawingml/2006/table">
            <a:tbl>
              <a:tblPr/>
              <a:tblGrid>
                <a:gridCol w="8560777"/>
              </a:tblGrid>
              <a:tr h="50405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▶공동사용 예술인 및 지원신청 주체의 예술활동이력 아래 표 작성</a:t>
                      </a:r>
                      <a:r>
                        <a:rPr lang="en-US" altLang="ko-KR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필수</a:t>
                      </a:r>
                      <a:r>
                        <a:rPr lang="en-US" altLang="ko-KR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endParaRPr lang="en-US" altLang="ko-KR" sz="1200" b="1" u="none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▶표에 기재된 예술활동내용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관련 자료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※ 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 또는 영상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</a:t>
                      </a:r>
                      <a:r>
                        <a:rPr lang="ko-KR" altLang="en-US" sz="1200" b="1" u="none" baseline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분이내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</a:t>
                      </a:r>
                      <a:r>
                        <a:rPr lang="en-US" altLang="ko-KR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ko-KR" altLang="en-US" sz="1200" b="1" u="none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en-US" altLang="ko-KR" sz="1200" b="1" u="none" baseline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▶최대 </a:t>
                      </a:r>
                      <a:r>
                        <a:rPr lang="en-US" altLang="ko-KR" sz="12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2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페이지 이내 작성 </a:t>
                      </a:r>
                    </a:p>
                  </a:txBody>
                  <a:tcPr marL="1891" marR="1891" marT="1891" marB="189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48133"/>
              </p:ext>
            </p:extLst>
          </p:nvPr>
        </p:nvGraphicFramePr>
        <p:xfrm>
          <a:off x="179512" y="1916833"/>
          <a:ext cx="8560777" cy="4176460"/>
        </p:xfrm>
        <a:graphic>
          <a:graphicData uri="http://schemas.openxmlformats.org/drawingml/2006/table">
            <a:tbl>
              <a:tblPr/>
              <a:tblGrid>
                <a:gridCol w="428039"/>
                <a:gridCol w="940113"/>
                <a:gridCol w="648072"/>
                <a:gridCol w="1440160"/>
                <a:gridCol w="1440160"/>
                <a:gridCol w="1224136"/>
                <a:gridCol w="976715"/>
                <a:gridCol w="1463382"/>
              </a:tblGrid>
              <a:tr h="6254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연번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이름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장르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공연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전시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프로젝트</a:t>
                      </a:r>
                      <a:r>
                        <a:rPr lang="ko-KR" altLang="en-US" sz="1000" b="1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명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ea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공연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전시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프로젝트</a:t>
                      </a:r>
                      <a:r>
                        <a:rPr lang="ko-KR" altLang="en-US" sz="1000" b="1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기간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발표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진행 장소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역할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비고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지원사업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선정내역 등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</a:tr>
              <a:tr h="355296"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예시</a:t>
                      </a: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) </a:t>
                      </a: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김미영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시각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전시</a:t>
                      </a: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: &lt;80</a:t>
                      </a: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년생</a:t>
                      </a: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&gt;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2016.10.11</a:t>
                      </a:r>
                      <a:r>
                        <a:rPr lang="en-US" altLang="ko-KR" sz="900" i="1" kern="0" spc="0" baseline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 ~2016.11.1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서교예술실험센터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작가로 참여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-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96"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예시</a:t>
                      </a: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) </a:t>
                      </a: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김영미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무용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커뮤니티프로젝트</a:t>
                      </a: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:</a:t>
                      </a:r>
                    </a:p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&lt;</a:t>
                      </a: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동네방네</a:t>
                      </a: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&gt;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2015.1</a:t>
                      </a: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월</a:t>
                      </a: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~3</a:t>
                      </a: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월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서울무용센터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기획</a:t>
                      </a: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,</a:t>
                      </a:r>
                      <a:r>
                        <a:rPr lang="ko-KR" altLang="en-US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안무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0" dirty="0" smtClean="0">
                          <a:solidFill>
                            <a:srgbClr val="0000FF"/>
                          </a:solidFill>
                          <a:effectLst/>
                          <a:latin typeface="굴림체"/>
                        </a:rPr>
                        <a:t>-</a:t>
                      </a:r>
                      <a:endParaRPr lang="ko-KR" altLang="en-US" sz="900" i="1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96"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96"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3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3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96"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3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3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96"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3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3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96"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3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3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96"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3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3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22"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3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3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753</Words>
  <Application>Microsoft Office PowerPoint</Application>
  <PresentationFormat>화면 슬라이드 쇼(4:3)</PresentationFormat>
  <Paragraphs>176</Paragraphs>
  <Slides>10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서울문화재단</dc:creator>
  <cp:lastModifiedBy>서울문화재단</cp:lastModifiedBy>
  <cp:revision>94</cp:revision>
  <cp:lastPrinted>2017-12-22T02:14:26Z</cp:lastPrinted>
  <dcterms:created xsi:type="dcterms:W3CDTF">2015-12-15T08:47:36Z</dcterms:created>
  <dcterms:modified xsi:type="dcterms:W3CDTF">2017-12-26T11:36:27Z</dcterms:modified>
</cp:coreProperties>
</file>