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2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FB197-97C5-42FD-AC31-9B9B0BE93105}" type="datetimeFigureOut">
              <a:rPr lang="ko-KR" altLang="en-US" smtClean="0"/>
              <a:t>2017-12-21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C9474-9A2C-4206-ADC2-7130DA164DA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07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DFB197-97C5-42FD-AC31-9B9B0BE93105}" type="datetimeFigureOut">
              <a:rPr lang="ko-KR" altLang="en-US" smtClean="0"/>
              <a:t>2017-12-21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C9474-9A2C-4206-ADC2-7130DA164DA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4453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 userDrawn="1"/>
        </p:nvSpPr>
        <p:spPr>
          <a:xfrm>
            <a:off x="971600" y="0"/>
            <a:ext cx="8172400" cy="548680"/>
          </a:xfrm>
          <a:prstGeom prst="rect">
            <a:avLst/>
          </a:prstGeom>
          <a:solidFill>
            <a:srgbClr val="606060"/>
          </a:solidFill>
        </p:spPr>
        <p:txBody>
          <a:bodyPr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800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2015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예술작품지원</a:t>
            </a:r>
            <a:r>
              <a:rPr lang="en-US" altLang="ko-KR" sz="2800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시각예술 </a:t>
            </a:r>
            <a:r>
              <a:rPr lang="en-US" altLang="ko-KR" sz="2800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포트폴리오</a:t>
            </a:r>
            <a:r>
              <a:rPr lang="en-US" altLang="ko-KR" sz="2800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endParaRPr lang="ko-KR" altLang="en-US" sz="2800" b="1" spc="-15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4" name="Picture 2" descr="C:\Users\user\Documents\네이트온 받은 파일\서울문화재단 심볼(그래픽칼라)_축소.jpg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1"/>
          <a:stretch/>
        </p:blipFill>
        <p:spPr bwMode="auto">
          <a:xfrm>
            <a:off x="32519" y="1"/>
            <a:ext cx="939081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44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58441" y="1052736"/>
            <a:ext cx="864096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u="sng" dirty="0">
                <a:solidFill>
                  <a:srgbClr val="FF0000"/>
                </a:solidFill>
                <a:latin typeface="+mj-ea"/>
              </a:rPr>
              <a:t>※ </a:t>
            </a:r>
            <a:r>
              <a:rPr lang="ko-KR" altLang="en-US" sz="2000" b="1" u="sng" dirty="0">
                <a:solidFill>
                  <a:srgbClr val="FF0000"/>
                </a:solidFill>
                <a:latin typeface="+mj-ea"/>
              </a:rPr>
              <a:t>본 페이지는 작성 시 삭제해주세요</a:t>
            </a:r>
            <a:r>
              <a:rPr lang="en-US" altLang="ko-KR" sz="2000" b="1" u="sng" dirty="0">
                <a:solidFill>
                  <a:srgbClr val="FF0000"/>
                </a:solidFill>
                <a:latin typeface="+mj-ea"/>
              </a:rPr>
              <a:t>.</a:t>
            </a:r>
          </a:p>
          <a:p>
            <a:pPr>
              <a:defRPr/>
            </a:pPr>
            <a:r>
              <a:rPr lang="en-US" altLang="ko-KR" sz="2000" b="1" u="sng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</a:t>
            </a:r>
            <a:r>
              <a:rPr lang="ko-KR" altLang="en-US" sz="2000" b="1" u="sng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본 포트폴리오는 </a:t>
            </a:r>
            <a:r>
              <a:rPr lang="en-US" altLang="ko-KR" sz="2000" b="1" u="sng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2000" b="1" u="sng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블라인드 심사용</a:t>
            </a:r>
            <a:r>
              <a:rPr lang="en-US" altLang="ko-KR" sz="2000" b="1" u="sng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2000" b="1" u="sng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으로 신청자 본인의 성명</a:t>
            </a:r>
            <a:r>
              <a:rPr lang="en-US" altLang="ko-KR" sz="2000" b="1" u="sng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b="1" u="sng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단체명</a:t>
            </a:r>
            <a:r>
              <a:rPr lang="en-US" altLang="ko-KR" sz="2000" b="1" u="sng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2000" b="1" u="sng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 </a:t>
            </a:r>
            <a:r>
              <a:rPr lang="ko-KR" altLang="en-US" sz="2000" b="1" u="sng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  </a:t>
            </a:r>
            <a:endParaRPr lang="en-US" altLang="ko-KR" sz="2000" b="1" u="sng" dirty="0" smtClean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defRPr/>
            </a:pPr>
            <a:r>
              <a:rPr lang="en-US" altLang="ko-KR" sz="2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0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sz="2000" b="1" u="sng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드러나는 </a:t>
            </a:r>
            <a:r>
              <a:rPr lang="ko-KR" altLang="en-US" sz="2000" b="1" u="sng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모든 표현은 기재가 불가합니다</a:t>
            </a:r>
            <a:r>
              <a:rPr lang="en-US" altLang="ko-KR" sz="2000" b="1" u="sng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defRPr/>
            </a:pPr>
            <a:r>
              <a:rPr lang="en-US" altLang="ko-KR" sz="2000" b="1" u="sng" dirty="0" smtClean="0">
                <a:solidFill>
                  <a:srgbClr val="FF0000"/>
                </a:solidFill>
                <a:latin typeface="+mj-ea"/>
              </a:rPr>
              <a:t>※ </a:t>
            </a:r>
            <a:r>
              <a:rPr lang="ko-KR" altLang="en-US" sz="2000" b="1" u="sng" dirty="0" smtClean="0">
                <a:solidFill>
                  <a:srgbClr val="FF0000"/>
                </a:solidFill>
                <a:latin typeface="+mj-ea"/>
              </a:rPr>
              <a:t>제출시 파일명은 별도로 수정하지 마세요</a:t>
            </a:r>
            <a:r>
              <a:rPr lang="en-US" altLang="ko-KR" sz="2000" b="1" u="sng" dirty="0" smtClean="0">
                <a:solidFill>
                  <a:srgbClr val="FF0000"/>
                </a:solidFill>
                <a:latin typeface="+mj-ea"/>
              </a:rPr>
              <a:t>. </a:t>
            </a:r>
          </a:p>
          <a:p>
            <a:pPr>
              <a:defRPr/>
            </a:pPr>
            <a:r>
              <a:rPr lang="en-US" altLang="ko-KR" sz="2000" b="1" dirty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2000" b="1" dirty="0" smtClean="0">
                <a:solidFill>
                  <a:srgbClr val="FF0000"/>
                </a:solidFill>
                <a:latin typeface="+mj-ea"/>
              </a:rPr>
              <a:t>  </a:t>
            </a:r>
            <a:r>
              <a:rPr lang="en-US" altLang="ko-KR" sz="2000" b="1" u="sng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ko-KR" altLang="en-US" sz="2000" b="1" u="sng" dirty="0" smtClean="0">
                <a:solidFill>
                  <a:srgbClr val="FF0000"/>
                </a:solidFill>
                <a:latin typeface="+mj-ea"/>
              </a:rPr>
              <a:t>파일명</a:t>
            </a:r>
            <a:r>
              <a:rPr lang="en-US" altLang="ko-KR" sz="2000" b="1" u="sng" dirty="0" smtClean="0">
                <a:solidFill>
                  <a:srgbClr val="FF0000"/>
                </a:solidFill>
                <a:latin typeface="+mj-ea"/>
              </a:rPr>
              <a:t>: 2018 </a:t>
            </a:r>
            <a:r>
              <a:rPr lang="ko-KR" altLang="en-US" sz="2000" b="1" u="sng" dirty="0" smtClean="0">
                <a:solidFill>
                  <a:srgbClr val="FF0000"/>
                </a:solidFill>
                <a:latin typeface="+mj-ea"/>
              </a:rPr>
              <a:t>예술작품지원</a:t>
            </a:r>
            <a:r>
              <a:rPr lang="en-US" altLang="ko-KR" sz="2000" b="1" u="sng" dirty="0" smtClean="0">
                <a:solidFill>
                  <a:srgbClr val="FF0000"/>
                </a:solidFill>
                <a:latin typeface="+mj-ea"/>
              </a:rPr>
              <a:t>_</a:t>
            </a:r>
            <a:r>
              <a:rPr lang="ko-KR" altLang="en-US" sz="2000" b="1" u="sng" dirty="0" smtClean="0">
                <a:solidFill>
                  <a:srgbClr val="FF0000"/>
                </a:solidFill>
                <a:latin typeface="+mj-ea"/>
              </a:rPr>
              <a:t>시각예술</a:t>
            </a:r>
            <a:r>
              <a:rPr lang="en-US" altLang="ko-KR" sz="2000" b="1" u="sng" dirty="0" smtClean="0">
                <a:solidFill>
                  <a:srgbClr val="FF0000"/>
                </a:solidFill>
                <a:latin typeface="+mj-ea"/>
              </a:rPr>
              <a:t>_</a:t>
            </a:r>
            <a:r>
              <a:rPr lang="ko-KR" altLang="en-US" sz="2000" b="1" u="sng" dirty="0" smtClean="0">
                <a:solidFill>
                  <a:srgbClr val="FF0000"/>
                </a:solidFill>
                <a:latin typeface="+mj-ea"/>
              </a:rPr>
              <a:t>개인전</a:t>
            </a:r>
            <a:r>
              <a:rPr lang="en-US" altLang="ko-KR" sz="2000" b="1" u="sng" dirty="0" smtClean="0">
                <a:solidFill>
                  <a:srgbClr val="FF0000"/>
                </a:solidFill>
                <a:latin typeface="+mj-ea"/>
              </a:rPr>
              <a:t>_</a:t>
            </a:r>
            <a:r>
              <a:rPr lang="ko-KR" altLang="en-US" sz="2000" b="1" u="sng" dirty="0" smtClean="0">
                <a:solidFill>
                  <a:srgbClr val="FF0000"/>
                </a:solidFill>
                <a:latin typeface="+mj-ea"/>
              </a:rPr>
              <a:t>포트폴리오</a:t>
            </a:r>
            <a:r>
              <a:rPr lang="en-US" altLang="ko-KR" sz="2000" b="1" u="sng" dirty="0" smtClean="0">
                <a:solidFill>
                  <a:srgbClr val="FF0000"/>
                </a:solidFill>
                <a:latin typeface="+mj-ea"/>
              </a:rPr>
              <a:t>)</a:t>
            </a:r>
            <a:endParaRPr lang="ko-KR" altLang="en-US" sz="2000" b="1" u="sng" dirty="0">
              <a:solidFill>
                <a:srgbClr val="FF0000"/>
              </a:solidFill>
              <a:latin typeface="+mj-ea"/>
            </a:endParaRPr>
          </a:p>
          <a:p>
            <a:endParaRPr lang="en-US" altLang="ko-KR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ko-KR" b="1" dirty="0" smtClean="0">
                <a:solidFill>
                  <a:srgbClr val="442ADE"/>
                </a:solidFill>
                <a:latin typeface="+mj-ea"/>
                <a:ea typeface="+mj-ea"/>
              </a:rPr>
              <a:t>[</a:t>
            </a:r>
            <a:r>
              <a:rPr lang="ko-KR" altLang="en-US" b="1" dirty="0" smtClean="0">
                <a:solidFill>
                  <a:srgbClr val="442ADE"/>
                </a:solidFill>
                <a:latin typeface="+mj-ea"/>
                <a:ea typeface="+mj-ea"/>
              </a:rPr>
              <a:t>개인전</a:t>
            </a:r>
            <a:r>
              <a:rPr lang="en-US" altLang="ko-KR" b="1" dirty="0" smtClean="0">
                <a:solidFill>
                  <a:srgbClr val="442ADE"/>
                </a:solidFill>
                <a:latin typeface="+mj-ea"/>
                <a:ea typeface="+mj-ea"/>
              </a:rPr>
              <a:t>-</a:t>
            </a:r>
            <a:r>
              <a:rPr lang="ko-KR" altLang="en-US" b="1" dirty="0" smtClean="0">
                <a:solidFill>
                  <a:srgbClr val="442ADE"/>
                </a:solidFill>
                <a:latin typeface="+mj-ea"/>
                <a:ea typeface="+mj-ea"/>
              </a:rPr>
              <a:t>포트폴리오</a:t>
            </a:r>
            <a:r>
              <a:rPr lang="en-US" altLang="ko-KR" b="1" dirty="0" smtClean="0">
                <a:solidFill>
                  <a:srgbClr val="442ADE"/>
                </a:solidFill>
                <a:latin typeface="+mj-ea"/>
                <a:ea typeface="+mj-ea"/>
              </a:rPr>
              <a:t>] </a:t>
            </a:r>
            <a:r>
              <a:rPr lang="ko-KR" altLang="en-US" b="1" dirty="0" smtClean="0">
                <a:solidFill>
                  <a:srgbClr val="442ADE"/>
                </a:solidFill>
                <a:latin typeface="+mj-ea"/>
                <a:ea typeface="+mj-ea"/>
              </a:rPr>
              <a:t>작성 요령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</a:t>
            </a:r>
            <a:r>
              <a:rPr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주요 </a:t>
            </a: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작품 </a:t>
            </a:r>
            <a:r>
              <a:rPr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이미지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작가노트</a:t>
            </a:r>
            <a:endParaRPr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※ </a:t>
            </a: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주요작품 이미지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캡션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작품명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장르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재료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크기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제작년도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 </a:t>
            </a:r>
            <a:r>
              <a:rPr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포함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※ </a:t>
            </a:r>
            <a:r>
              <a:rPr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신청자 본인의 성명이 드러날 수 있는 </a:t>
            </a:r>
            <a:r>
              <a:rPr lang="ko-KR" altLang="en-US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평론글</a:t>
            </a:r>
            <a:r>
              <a:rPr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등은 작성불가</a:t>
            </a:r>
            <a:endParaRPr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</a:t>
            </a:r>
            <a:r>
              <a:rPr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동영상은 주요 캡처 이미지를 첨부하거나 영상을 볼 수 있는 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URL</a:t>
            </a:r>
            <a:r>
              <a:rPr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로 대체</a:t>
            </a:r>
            <a:endParaRPr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※ </a:t>
            </a:r>
            <a:r>
              <a:rPr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동영상에 신청자 본인의 성명이 들어가 있는 경우 삭제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편집 후 제출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</a:t>
            </a:r>
            <a:r>
              <a:rPr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총 용량 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50MB </a:t>
            </a:r>
            <a:r>
              <a:rPr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이하</a:t>
            </a:r>
            <a:endParaRPr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</a:t>
            </a:r>
            <a:r>
              <a:rPr lang="ko-KR" altLang="en-US" sz="1400" b="1" dirty="0" smtClean="0">
                <a:solidFill>
                  <a:srgbClr val="442ADE"/>
                </a:solidFill>
              </a:rPr>
              <a:t>표지 및 신청자격 증빙자료를 제외하고 </a:t>
            </a:r>
            <a:r>
              <a:rPr lang="en-US" altLang="ko-KR" sz="1400" b="1" dirty="0" smtClean="0">
                <a:solidFill>
                  <a:srgbClr val="442ADE"/>
                </a:solidFill>
              </a:rPr>
              <a:t>20p </a:t>
            </a:r>
            <a:r>
              <a:rPr lang="ko-KR" altLang="en-US" sz="1400" b="1" dirty="0" smtClean="0">
                <a:solidFill>
                  <a:srgbClr val="442ADE"/>
                </a:solidFill>
              </a:rPr>
              <a:t>이내로 작성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초과제출 시 </a:t>
            </a:r>
            <a:r>
              <a:rPr lang="en-US" altLang="ko-KR" sz="1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20p </a:t>
            </a:r>
            <a:r>
              <a:rPr lang="ko-KR" altLang="en-US" sz="1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이내만 심사에 반영됨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</a:t>
            </a:r>
            <a:r>
              <a:rPr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바탕화면 변경 금지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애니메이션효과 사용 금지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7" name="그룹 8"/>
          <p:cNvGrpSpPr>
            <a:grpSpLocks/>
          </p:cNvGrpSpPr>
          <p:nvPr/>
        </p:nvGrpSpPr>
        <p:grpSpPr bwMode="auto">
          <a:xfrm>
            <a:off x="31750" y="4763"/>
            <a:ext cx="9129713" cy="692150"/>
            <a:chOff x="32274" y="4890"/>
            <a:chExt cx="9128675" cy="692696"/>
          </a:xfrm>
        </p:grpSpPr>
        <p:sp>
          <p:nvSpPr>
            <p:cNvPr id="8" name="직사각형 7"/>
            <p:cNvSpPr/>
            <p:nvPr/>
          </p:nvSpPr>
          <p:spPr>
            <a:xfrm>
              <a:off x="1852930" y="4890"/>
              <a:ext cx="7308019" cy="69269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52930" y="52553"/>
              <a:ext cx="7255637" cy="5852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3200" b="1" spc="-150" dirty="0" smtClean="0">
                  <a:solidFill>
                    <a:schemeClr val="bg1"/>
                  </a:solidFill>
                  <a:latin typeface="+mn-lt"/>
                  <a:ea typeface="+mn-ea"/>
                </a:rPr>
                <a:t>예술작품지원</a:t>
              </a:r>
              <a:r>
                <a:rPr kumimoji="0" lang="en-US" altLang="ko-KR" sz="3200" b="1" spc="-150" dirty="0" smtClean="0">
                  <a:solidFill>
                    <a:schemeClr val="bg1"/>
                  </a:solidFill>
                  <a:latin typeface="+mn-lt"/>
                  <a:ea typeface="+mn-ea"/>
                </a:rPr>
                <a:t>-</a:t>
              </a:r>
              <a:r>
                <a:rPr kumimoji="0" lang="ko-KR" altLang="en-US" sz="3200" b="1" spc="-150" dirty="0" smtClean="0">
                  <a:solidFill>
                    <a:schemeClr val="bg1"/>
                  </a:solidFill>
                  <a:latin typeface="+mn-lt"/>
                  <a:ea typeface="+mn-ea"/>
                </a:rPr>
                <a:t>시각예술 </a:t>
              </a:r>
              <a:r>
                <a:rPr kumimoji="0" lang="en-US" altLang="ko-KR" sz="3200" b="1" spc="-150" dirty="0" smtClean="0">
                  <a:solidFill>
                    <a:schemeClr val="bg1"/>
                  </a:solidFill>
                  <a:latin typeface="+mn-lt"/>
                  <a:ea typeface="+mn-ea"/>
                </a:rPr>
                <a:t>[</a:t>
              </a:r>
              <a:r>
                <a:rPr kumimoji="0" lang="ko-KR" altLang="en-US" sz="3200" b="1" spc="-150" dirty="0" smtClean="0">
                  <a:solidFill>
                    <a:schemeClr val="bg1"/>
                  </a:solidFill>
                  <a:latin typeface="+mn-lt"/>
                  <a:ea typeface="+mn-ea"/>
                </a:rPr>
                <a:t>포트폴리오</a:t>
              </a:r>
              <a:r>
                <a:rPr kumimoji="0" lang="en-US" altLang="ko-KR" sz="3200" b="1" spc="-150" dirty="0" smtClean="0">
                  <a:solidFill>
                    <a:schemeClr val="bg1"/>
                  </a:solidFill>
                  <a:latin typeface="+mn-lt"/>
                  <a:ea typeface="+mn-ea"/>
                </a:rPr>
                <a:t>]</a:t>
              </a:r>
              <a:endParaRPr kumimoji="0" lang="ko-KR" altLang="en-US" sz="3200" b="1" spc="-150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pic>
          <p:nvPicPr>
            <p:cNvPr id="10" name="Picture 2" descr="C:\Users\서교02\Desktop\2016\홍보\로고_서울문화재단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74" y="192144"/>
              <a:ext cx="1771694" cy="361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8209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직선 연결선 15"/>
          <p:cNvCxnSpPr/>
          <p:nvPr/>
        </p:nvCxnSpPr>
        <p:spPr>
          <a:xfrm>
            <a:off x="422622" y="2996952"/>
            <a:ext cx="0" cy="576000"/>
          </a:xfrm>
          <a:prstGeom prst="line">
            <a:avLst/>
          </a:prstGeom>
          <a:ln w="63500">
            <a:solidFill>
              <a:srgbClr val="F49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450973" y="4797152"/>
            <a:ext cx="0" cy="576000"/>
          </a:xfrm>
          <a:prstGeom prst="line">
            <a:avLst/>
          </a:prstGeom>
          <a:ln w="63500">
            <a:solidFill>
              <a:srgbClr val="F49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부제목 2"/>
          <p:cNvSpPr txBox="1">
            <a:spLocks/>
          </p:cNvSpPr>
          <p:nvPr/>
        </p:nvSpPr>
        <p:spPr>
          <a:xfrm>
            <a:off x="450973" y="2996952"/>
            <a:ext cx="8188968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28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사업장소 </a:t>
            </a:r>
            <a:r>
              <a:rPr lang="en-US" altLang="ko-KR" sz="28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en-US" altLang="ko-KR" sz="2800" b="1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ko-KR" altLang="en-US" sz="2100" b="1" dirty="0" smtClean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국가문화예술지원시스템에 기입한 사업장소와 동일하게 기입</a:t>
            </a:r>
            <a:endParaRPr lang="ko-KR" altLang="en-US" sz="2100" b="1" dirty="0">
              <a:solidFill>
                <a:schemeClr val="bg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부제목 2"/>
          <p:cNvSpPr txBox="1">
            <a:spLocks/>
          </p:cNvSpPr>
          <p:nvPr/>
        </p:nvSpPr>
        <p:spPr>
          <a:xfrm>
            <a:off x="474984" y="4797152"/>
            <a:ext cx="8188968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24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사업종류 </a:t>
            </a:r>
            <a:r>
              <a:rPr lang="en-US" altLang="ko-KR" sz="24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24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개인전</a:t>
            </a:r>
            <a:endParaRPr lang="ko-KR" altLang="en-US" sz="2400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14" name="그룹 8"/>
          <p:cNvGrpSpPr>
            <a:grpSpLocks/>
          </p:cNvGrpSpPr>
          <p:nvPr/>
        </p:nvGrpSpPr>
        <p:grpSpPr bwMode="auto">
          <a:xfrm>
            <a:off x="31750" y="4763"/>
            <a:ext cx="9129713" cy="692150"/>
            <a:chOff x="32274" y="4890"/>
            <a:chExt cx="9128675" cy="692696"/>
          </a:xfrm>
        </p:grpSpPr>
        <p:sp>
          <p:nvSpPr>
            <p:cNvPr id="23" name="직사각형 22"/>
            <p:cNvSpPr/>
            <p:nvPr/>
          </p:nvSpPr>
          <p:spPr>
            <a:xfrm>
              <a:off x="1852930" y="4890"/>
              <a:ext cx="7308019" cy="69269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52930" y="52553"/>
              <a:ext cx="7255637" cy="5852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3200" b="1" spc="-150" dirty="0" smtClean="0">
                  <a:solidFill>
                    <a:schemeClr val="bg1"/>
                  </a:solidFill>
                  <a:latin typeface="+mn-lt"/>
                  <a:ea typeface="+mn-ea"/>
                </a:rPr>
                <a:t>예술작품지원</a:t>
              </a:r>
              <a:r>
                <a:rPr kumimoji="0" lang="en-US" altLang="ko-KR" sz="3200" b="1" spc="-150" dirty="0" smtClean="0">
                  <a:solidFill>
                    <a:schemeClr val="bg1"/>
                  </a:solidFill>
                  <a:latin typeface="+mn-lt"/>
                  <a:ea typeface="+mn-ea"/>
                </a:rPr>
                <a:t>-</a:t>
              </a:r>
              <a:r>
                <a:rPr kumimoji="0" lang="ko-KR" altLang="en-US" sz="3200" b="1" spc="-150" dirty="0" smtClean="0">
                  <a:solidFill>
                    <a:schemeClr val="bg1"/>
                  </a:solidFill>
                  <a:latin typeface="+mn-lt"/>
                  <a:ea typeface="+mn-ea"/>
                </a:rPr>
                <a:t>시각예술 </a:t>
              </a:r>
              <a:r>
                <a:rPr kumimoji="0" lang="en-US" altLang="ko-KR" sz="3200" b="1" spc="-150" dirty="0" smtClean="0">
                  <a:solidFill>
                    <a:schemeClr val="bg1"/>
                  </a:solidFill>
                  <a:latin typeface="+mn-lt"/>
                  <a:ea typeface="+mn-ea"/>
                </a:rPr>
                <a:t>[</a:t>
              </a:r>
              <a:r>
                <a:rPr kumimoji="0" lang="ko-KR" altLang="en-US" sz="3200" b="1" spc="-150" dirty="0" smtClean="0">
                  <a:solidFill>
                    <a:schemeClr val="bg1"/>
                  </a:solidFill>
                  <a:latin typeface="+mn-lt"/>
                  <a:ea typeface="+mn-ea"/>
                </a:rPr>
                <a:t>포트폴리오</a:t>
              </a:r>
              <a:r>
                <a:rPr kumimoji="0" lang="en-US" altLang="ko-KR" sz="3200" b="1" spc="-150" dirty="0" smtClean="0">
                  <a:solidFill>
                    <a:schemeClr val="bg1"/>
                  </a:solidFill>
                  <a:latin typeface="+mn-lt"/>
                  <a:ea typeface="+mn-ea"/>
                </a:rPr>
                <a:t>]</a:t>
              </a:r>
              <a:endParaRPr kumimoji="0" lang="ko-KR" altLang="en-US" sz="3200" b="1" spc="-150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pic>
          <p:nvPicPr>
            <p:cNvPr id="25" name="Picture 2" descr="C:\Users\서교02\Desktop\2016\홍보\로고_서울문화재단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74" y="192144"/>
              <a:ext cx="1771694" cy="361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6" name="직선 연결선 25"/>
          <p:cNvCxnSpPr/>
          <p:nvPr/>
        </p:nvCxnSpPr>
        <p:spPr>
          <a:xfrm>
            <a:off x="8656512" y="2996952"/>
            <a:ext cx="0" cy="576000"/>
          </a:xfrm>
          <a:prstGeom prst="line">
            <a:avLst/>
          </a:prstGeom>
          <a:ln w="63500">
            <a:solidFill>
              <a:srgbClr val="F49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8663952" y="4797216"/>
            <a:ext cx="0" cy="576000"/>
          </a:xfrm>
          <a:prstGeom prst="line">
            <a:avLst/>
          </a:prstGeom>
          <a:ln w="63500">
            <a:solidFill>
              <a:srgbClr val="F49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직사각형 2"/>
          <p:cNvSpPr/>
          <p:nvPr/>
        </p:nvSpPr>
        <p:spPr>
          <a:xfrm>
            <a:off x="450973" y="3717032"/>
            <a:ext cx="512191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>
                <a:latin typeface="+mn-ea"/>
              </a:rPr>
              <a:t> </a:t>
            </a:r>
            <a:r>
              <a:rPr lang="en-US" altLang="ko-KR" sz="1400" b="1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※ </a:t>
            </a:r>
            <a:r>
              <a:rPr lang="ko-KR" altLang="en-US" sz="14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사업장소가 미정인 경우라도 사업장소를 꼭 기재해주세요</a:t>
            </a:r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.</a:t>
            </a:r>
          </a:p>
          <a:p>
            <a:r>
              <a:rPr lang="en-US" altLang="ko-KR" sz="1400" b="1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    </a:t>
            </a:r>
            <a:r>
              <a:rPr lang="ko-KR" altLang="en-US" sz="14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예시</a:t>
            </a:r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) - </a:t>
            </a:r>
            <a:r>
              <a:rPr lang="ko-KR" altLang="en-US" sz="14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확정인 경우 </a:t>
            </a:r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: </a:t>
            </a:r>
            <a:r>
              <a:rPr lang="ko-KR" altLang="en-US" sz="14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서교예술실험센</a:t>
            </a:r>
            <a:r>
              <a:rPr lang="ko-KR" altLang="en-US" sz="1400" b="1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터</a:t>
            </a:r>
            <a:endParaRPr lang="en-US" altLang="ko-KR" sz="1400" b="1" dirty="0" smtClean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r>
              <a:rPr lang="en-US" altLang="ko-KR" sz="1400" b="1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            - </a:t>
            </a:r>
            <a:r>
              <a:rPr lang="ko-KR" altLang="en-US" sz="14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미정인 경우 </a:t>
            </a:r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: (</a:t>
            </a:r>
            <a:r>
              <a:rPr lang="ko-KR" altLang="en-US" sz="14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미정</a:t>
            </a:r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) </a:t>
            </a:r>
            <a:r>
              <a:rPr lang="ko-KR" altLang="en-US" sz="1400" b="1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서교예술실험센터</a:t>
            </a:r>
            <a:endParaRPr lang="ko-KR" alt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7784" y="1484784"/>
            <a:ext cx="363696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400" b="1" dirty="0" smtClean="0">
                <a:ea typeface="맑은 고딕" panose="020B0503020000020004" pitchFamily="50" charset="-127"/>
              </a:rPr>
              <a:t>표     지 </a:t>
            </a:r>
            <a:endParaRPr kumimoji="0" lang="ko-KR" altLang="en-US" sz="4400" b="1" dirty="0"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742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8"/>
          <p:cNvGrpSpPr>
            <a:grpSpLocks/>
          </p:cNvGrpSpPr>
          <p:nvPr/>
        </p:nvGrpSpPr>
        <p:grpSpPr bwMode="auto">
          <a:xfrm>
            <a:off x="31750" y="4763"/>
            <a:ext cx="9129713" cy="692150"/>
            <a:chOff x="32274" y="4890"/>
            <a:chExt cx="9128675" cy="692696"/>
          </a:xfrm>
        </p:grpSpPr>
        <p:sp>
          <p:nvSpPr>
            <p:cNvPr id="23" name="직사각형 22"/>
            <p:cNvSpPr/>
            <p:nvPr/>
          </p:nvSpPr>
          <p:spPr>
            <a:xfrm>
              <a:off x="1852930" y="4890"/>
              <a:ext cx="7308019" cy="69269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52930" y="52553"/>
              <a:ext cx="7255637" cy="5852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3200" b="1" spc="-150" dirty="0" smtClean="0">
                  <a:solidFill>
                    <a:schemeClr val="bg1"/>
                  </a:solidFill>
                  <a:latin typeface="+mn-lt"/>
                  <a:ea typeface="+mn-ea"/>
                </a:rPr>
                <a:t>예술작품지원</a:t>
              </a:r>
              <a:r>
                <a:rPr kumimoji="0" lang="en-US" altLang="ko-KR" sz="3200" b="1" spc="-150" dirty="0" smtClean="0">
                  <a:solidFill>
                    <a:schemeClr val="bg1"/>
                  </a:solidFill>
                  <a:latin typeface="+mn-lt"/>
                  <a:ea typeface="+mn-ea"/>
                </a:rPr>
                <a:t>-</a:t>
              </a:r>
              <a:r>
                <a:rPr kumimoji="0" lang="ko-KR" altLang="en-US" sz="3200" b="1" spc="-150" dirty="0" smtClean="0">
                  <a:solidFill>
                    <a:schemeClr val="bg1"/>
                  </a:solidFill>
                  <a:latin typeface="+mn-lt"/>
                  <a:ea typeface="+mn-ea"/>
                </a:rPr>
                <a:t>시각예술 </a:t>
              </a:r>
              <a:r>
                <a:rPr kumimoji="0" lang="en-US" altLang="ko-KR" sz="2800" b="1" spc="-150" dirty="0" smtClean="0">
                  <a:solidFill>
                    <a:schemeClr val="bg1"/>
                  </a:solidFill>
                  <a:latin typeface="+mn-lt"/>
                  <a:ea typeface="+mn-ea"/>
                </a:rPr>
                <a:t>[</a:t>
              </a:r>
              <a:r>
                <a:rPr lang="ko-KR" altLang="en-US" sz="2800" b="1" spc="-150" dirty="0" smtClean="0">
                  <a:solidFill>
                    <a:schemeClr val="bg1"/>
                  </a:solidFill>
                </a:rPr>
                <a:t>신청자격 증빙자료</a:t>
              </a:r>
              <a:r>
                <a:rPr kumimoji="0" lang="en-US" altLang="ko-KR" sz="2800" b="1" spc="-150" dirty="0" smtClean="0">
                  <a:solidFill>
                    <a:schemeClr val="bg1"/>
                  </a:solidFill>
                </a:rPr>
                <a:t>]</a:t>
              </a:r>
              <a:endParaRPr kumimoji="0" lang="ko-KR" altLang="en-US" sz="2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25" name="Picture 2" descr="C:\Users\서교02\Desktop\2016\홍보\로고_서울문화재단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74" y="192144"/>
              <a:ext cx="1771694" cy="361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부제목 2"/>
          <p:cNvSpPr txBox="1">
            <a:spLocks/>
          </p:cNvSpPr>
          <p:nvPr/>
        </p:nvSpPr>
        <p:spPr>
          <a:xfrm>
            <a:off x="107503" y="924372"/>
            <a:ext cx="9001571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신청자격 증빙자료</a:t>
            </a:r>
            <a:endParaRPr lang="ko-KR" altLang="en-US" sz="2100" b="1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9512" y="1700808"/>
            <a:ext cx="8825383" cy="1384995"/>
          </a:xfrm>
          <a:prstGeom prst="rect">
            <a:avLst/>
          </a:prstGeom>
          <a:ln>
            <a:noFill/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 smtClean="0">
                <a:solidFill>
                  <a:schemeClr val="tx1"/>
                </a:solidFill>
              </a:rPr>
              <a:t>• </a:t>
            </a:r>
            <a:r>
              <a:rPr lang="ko-KR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전시개최확인서</a:t>
            </a:r>
            <a:r>
              <a:rPr lang="en-US" altLang="ko-KR" sz="1400" b="1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  <a:latin typeface="+mj-ea"/>
              </a:rPr>
              <a:t>포스터</a:t>
            </a:r>
            <a:r>
              <a:rPr lang="en-US" altLang="ko-KR" sz="1400" b="1" dirty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j-ea"/>
              </a:rPr>
              <a:t>리플렛</a:t>
            </a:r>
            <a:r>
              <a:rPr lang="en-US" altLang="ko-KR" sz="140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등 </a:t>
            </a:r>
            <a:r>
              <a:rPr lang="ko-KR" altLang="en-US" sz="1400" b="1" u="sng" dirty="0" smtClean="0">
                <a:solidFill>
                  <a:srgbClr val="442ADE"/>
                </a:solidFill>
                <a:latin typeface="+mj-ea"/>
                <a:ea typeface="+mj-ea"/>
              </a:rPr>
              <a:t>개인전 </a:t>
            </a:r>
            <a:r>
              <a:rPr lang="en-US" altLang="ko-KR" sz="1400" b="1" u="sng" dirty="0">
                <a:solidFill>
                  <a:srgbClr val="442ADE"/>
                </a:solidFill>
                <a:latin typeface="+mj-ea"/>
                <a:ea typeface="+mj-ea"/>
              </a:rPr>
              <a:t>1</a:t>
            </a:r>
            <a:r>
              <a:rPr lang="ko-KR" altLang="en-US" sz="1400" b="1" u="sng" dirty="0" smtClean="0">
                <a:solidFill>
                  <a:srgbClr val="442ADE"/>
                </a:solidFill>
                <a:latin typeface="+mj-ea"/>
                <a:ea typeface="+mj-ea"/>
              </a:rPr>
              <a:t>회</a:t>
            </a:r>
            <a:r>
              <a:rPr lang="ko-KR" altLang="en-US" sz="1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 </a:t>
            </a:r>
            <a:r>
              <a:rPr lang="ko-KR" altLang="en-US" sz="1400" b="1" u="sng" dirty="0" smtClean="0">
                <a:solidFill>
                  <a:srgbClr val="442ADE"/>
                </a:solidFill>
                <a:latin typeface="+mj-ea"/>
                <a:ea typeface="+mj-ea"/>
              </a:rPr>
              <a:t>경력</a:t>
            </a:r>
            <a:r>
              <a:rPr lang="ko-KR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을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증빙할 수 있는 </a:t>
            </a:r>
            <a:r>
              <a:rPr lang="ko-KR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이미지 </a:t>
            </a:r>
            <a:r>
              <a:rPr lang="en-US" altLang="ko-KR" sz="1400" b="1" dirty="0" smtClean="0">
                <a:solidFill>
                  <a:schemeClr val="tx1"/>
                </a:solidFill>
                <a:latin typeface="+mj-ea"/>
                <a:ea typeface="+mj-ea"/>
              </a:rPr>
              <a:t>1</a:t>
            </a:r>
            <a:r>
              <a:rPr lang="ko-KR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종을 </a:t>
            </a:r>
            <a:r>
              <a:rPr lang="ko-KR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아래에 </a:t>
            </a:r>
            <a:r>
              <a:rPr lang="ko-KR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삽입해주세요</a:t>
            </a:r>
            <a:r>
              <a:rPr lang="en-US" altLang="ko-KR" sz="1400" b="1" dirty="0" smtClean="0">
                <a:solidFill>
                  <a:schemeClr val="tx1"/>
                </a:solidFill>
                <a:latin typeface="+mj-ea"/>
                <a:ea typeface="+mj-ea"/>
              </a:rPr>
              <a:t>.</a:t>
            </a:r>
            <a:endParaRPr lang="en-US" altLang="ko-KR" sz="14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 smtClean="0">
                <a:solidFill>
                  <a:schemeClr val="tx1"/>
                </a:solidFill>
                <a:latin typeface="+mj-ea"/>
                <a:ea typeface="+mj-ea"/>
              </a:rPr>
              <a:t>※ </a:t>
            </a:r>
            <a:r>
              <a:rPr lang="ko-KR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전시기간</a:t>
            </a:r>
            <a:r>
              <a:rPr lang="en-US" altLang="ko-KR" sz="1400" b="1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장소</a:t>
            </a:r>
            <a:r>
              <a:rPr lang="en-US" altLang="ko-KR" sz="1400" b="1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j-ea"/>
                <a:ea typeface="+mj-ea"/>
              </a:rPr>
              <a:t>작가명이</a:t>
            </a:r>
            <a:r>
              <a:rPr lang="ko-KR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 표기되어 있어야 함</a:t>
            </a:r>
            <a:endParaRPr lang="en-US" altLang="ko-KR" sz="14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u="sng" dirty="0">
                <a:solidFill>
                  <a:srgbClr val="FF0000"/>
                </a:solidFill>
                <a:latin typeface="+mj-ea"/>
              </a:rPr>
              <a:t>※ </a:t>
            </a:r>
            <a:r>
              <a:rPr lang="ko-KR" altLang="en-US" sz="1400" b="1" u="sng" dirty="0" smtClean="0">
                <a:solidFill>
                  <a:srgbClr val="FF0000"/>
                </a:solidFill>
                <a:latin typeface="+mj-ea"/>
              </a:rPr>
              <a:t>신청자격 증빙서류 누락 시 행정심사에서 탈락하므로 유의하시기 바랍니다</a:t>
            </a:r>
            <a:r>
              <a:rPr lang="en-US" altLang="ko-KR" sz="1400" b="1" u="sng" dirty="0" smtClean="0">
                <a:solidFill>
                  <a:srgbClr val="FF0000"/>
                </a:solidFill>
                <a:latin typeface="+mj-ea"/>
              </a:rPr>
              <a:t>. </a:t>
            </a:r>
            <a:endParaRPr lang="en-US" altLang="ko-KR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u="sng" dirty="0" smtClean="0">
                <a:solidFill>
                  <a:srgbClr val="FF0000"/>
                </a:solidFill>
                <a:latin typeface="+mj-ea"/>
              </a:rPr>
              <a:t>※ </a:t>
            </a:r>
            <a:r>
              <a:rPr lang="ko-KR" altLang="en-US" sz="1400" b="1" u="sng" dirty="0">
                <a:solidFill>
                  <a:srgbClr val="FF0000"/>
                </a:solidFill>
                <a:latin typeface="+mj-ea"/>
              </a:rPr>
              <a:t>신청자격 증빙자료는 자격 확인용이며 블라인드 심사에는 사용되지 않습니다</a:t>
            </a:r>
            <a:r>
              <a:rPr lang="en-US" altLang="ko-KR" sz="1400" b="1" u="sng" dirty="0">
                <a:solidFill>
                  <a:srgbClr val="FF0000"/>
                </a:solidFill>
                <a:latin typeface="+mj-ea"/>
              </a:rPr>
              <a:t>.(</a:t>
            </a:r>
            <a:r>
              <a:rPr lang="ko-KR" altLang="en-US" sz="1400" b="1" u="sng" dirty="0">
                <a:solidFill>
                  <a:srgbClr val="FF0000"/>
                </a:solidFill>
                <a:latin typeface="+mj-ea"/>
              </a:rPr>
              <a:t>이름 삭제 불필요</a:t>
            </a:r>
            <a:r>
              <a:rPr lang="en-US" altLang="ko-KR" sz="1400" b="1" u="sng" dirty="0" smtClean="0">
                <a:solidFill>
                  <a:srgbClr val="FF0000"/>
                </a:solidFill>
                <a:latin typeface="+mj-ea"/>
              </a:rPr>
              <a:t>)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07503" y="908720"/>
            <a:ext cx="9001571" cy="56166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380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262</Words>
  <Application>Microsoft Office PowerPoint</Application>
  <PresentationFormat>화면 슬라이드 쇼(4:3)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예술창작지원-시각예술 세부사업계획서</dc:title>
  <dc:creator>user</dc:creator>
  <cp:lastModifiedBy>User</cp:lastModifiedBy>
  <cp:revision>68</cp:revision>
  <cp:lastPrinted>2017-01-12T05:42:51Z</cp:lastPrinted>
  <dcterms:created xsi:type="dcterms:W3CDTF">2014-12-08T04:12:53Z</dcterms:created>
  <dcterms:modified xsi:type="dcterms:W3CDTF">2017-12-21T10:27:21Z</dcterms:modified>
</cp:coreProperties>
</file>